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00FF"/>
    <a:srgbClr val="333333"/>
    <a:srgbClr val="C5C5C5"/>
    <a:srgbClr val="C0C0C0"/>
    <a:srgbClr val="DDDDDD"/>
    <a:srgbClr val="70A8DA"/>
    <a:srgbClr val="357DA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54" autoAdjust="0"/>
    <p:restoredTop sz="93743" autoAdjust="0"/>
  </p:normalViewPr>
  <p:slideViewPr>
    <p:cSldViewPr>
      <p:cViewPr varScale="1">
        <p:scale>
          <a:sx n="66" d="100"/>
          <a:sy n="66" d="100"/>
        </p:scale>
        <p:origin x="-14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60994D-592B-4E36-A769-653D249D22F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0B6A27FB-E2E3-48F7-9BCD-2947119C4CF0}"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r>
              <a:rPr lang="en-US" sz="2200">
                <a:solidFill>
                  <a:srgbClr val="FFFFFF"/>
                </a:solidFill>
                <a:latin typeface="Arial Black" pitchFamily="34" charset="0"/>
              </a:rPr>
              <a:t>L/O/G/O</a:t>
            </a:r>
          </a:p>
        </p:txBody>
      </p:sp>
      <p:sp>
        <p:nvSpPr>
          <p:cNvPr id="3121" name="Rectangle 49"/>
          <p:cNvSpPr>
            <a:spLocks noChangeArrowheads="1"/>
          </p:cNvSpPr>
          <p:nvPr/>
        </p:nvSpPr>
        <p:spPr bwMode="gray">
          <a:xfrm>
            <a:off x="1703388" y="451167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3124" name="Rectangle 52"/>
          <p:cNvSpPr>
            <a:spLocks noChangeArrowheads="1"/>
          </p:cNvSpPr>
          <p:nvPr/>
        </p:nvSpPr>
        <p:spPr bwMode="gray">
          <a:xfrm>
            <a:off x="2492375" y="5314950"/>
            <a:ext cx="742950" cy="742950"/>
          </a:xfrm>
          <a:prstGeom prst="rect">
            <a:avLst/>
          </a:prstGeom>
          <a:solidFill>
            <a:schemeClr val="tx1"/>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99"/>
                                        </p:tgtEl>
                                        <p:attrNameLst>
                                          <p:attrName>style.visibility</p:attrName>
                                        </p:attrNameLst>
                                      </p:cBhvr>
                                      <p:to>
                                        <p:strVal val="visible"/>
                                      </p:to>
                                    </p:set>
                                    <p:anim calcmode="lin" valueType="num">
                                      <p:cBhvr>
                                        <p:cTn id="7" dur="1000" fill="hold"/>
                                        <p:tgtEl>
                                          <p:spTgt spid="3099"/>
                                        </p:tgtEl>
                                        <p:attrNameLst>
                                          <p:attrName>ppt_x</p:attrName>
                                        </p:attrNameLst>
                                      </p:cBhvr>
                                      <p:tavLst>
                                        <p:tav tm="0">
                                          <p:val>
                                            <p:strVal val="#ppt_x-.2"/>
                                          </p:val>
                                        </p:tav>
                                        <p:tav tm="100000">
                                          <p:val>
                                            <p:strVal val="#ppt_x"/>
                                          </p:val>
                                        </p:tav>
                                      </p:tavLst>
                                    </p:anim>
                                    <p:anim calcmode="lin" valueType="num">
                                      <p:cBhvr>
                                        <p:cTn id="8" dur="1000" fill="hold"/>
                                        <p:tgtEl>
                                          <p:spTgt spid="30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99"/>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105"/>
                                        </p:tgtEl>
                                        <p:attrNameLst>
                                          <p:attrName>style.visibility</p:attrName>
                                        </p:attrNameLst>
                                      </p:cBhvr>
                                      <p:to>
                                        <p:strVal val="visible"/>
                                      </p:to>
                                    </p:set>
                                    <p:animEffect transition="in" filter="wipe(right)">
                                      <p:cBhvr>
                                        <p:cTn id="13" dur="500"/>
                                        <p:tgtEl>
                                          <p:spTgt spid="3105"/>
                                        </p:tgtEl>
                                      </p:cBhvr>
                                    </p:animEffect>
                                  </p:childTnLst>
                                </p:cTn>
                              </p:par>
                              <p:par>
                                <p:cTn id="14" presetID="22" presetClass="entr" presetSubtype="8" fill="hold" nodeType="withEffect">
                                  <p:stCondLst>
                                    <p:cond delay="0"/>
                                  </p:stCondLst>
                                  <p:childTnLst>
                                    <p:set>
                                      <p:cBhvr>
                                        <p:cTn id="15" dur="1" fill="hold">
                                          <p:stCondLst>
                                            <p:cond delay="0"/>
                                          </p:stCondLst>
                                        </p:cTn>
                                        <p:tgtEl>
                                          <p:spTgt spid="3146"/>
                                        </p:tgtEl>
                                        <p:attrNameLst>
                                          <p:attrName>style.visibility</p:attrName>
                                        </p:attrNameLst>
                                      </p:cBhvr>
                                      <p:to>
                                        <p:strVal val="visible"/>
                                      </p:to>
                                    </p:set>
                                    <p:animEffect transition="in" filter="wipe(left)">
                                      <p:cBhvr>
                                        <p:cTn id="16" dur="500"/>
                                        <p:tgtEl>
                                          <p:spTgt spid="314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00"/>
                                        </p:tgtEl>
                                        <p:attrNameLst>
                                          <p:attrName>style.visibility</p:attrName>
                                        </p:attrNameLst>
                                      </p:cBhvr>
                                      <p:to>
                                        <p:strVal val="visible"/>
                                      </p:to>
                                    </p:set>
                                    <p:animEffect transition="in" filter="wipe(left)">
                                      <p:cBhvr>
                                        <p:cTn id="19" dur="1000"/>
                                        <p:tgtEl>
                                          <p:spTgt spid="3100"/>
                                        </p:tgtEl>
                                      </p:cBhvr>
                                    </p:animEffect>
                                  </p:childTnLst>
                                </p:cTn>
                              </p:par>
                              <p:par>
                                <p:cTn id="20" presetID="22" presetClass="entr" presetSubtype="2" fill="hold" nodeType="withEffect">
                                  <p:stCondLst>
                                    <p:cond delay="0"/>
                                  </p:stCondLst>
                                  <p:childTnLst>
                                    <p:set>
                                      <p:cBhvr>
                                        <p:cTn id="21" dur="1" fill="hold">
                                          <p:stCondLst>
                                            <p:cond delay="0"/>
                                          </p:stCondLst>
                                        </p:cTn>
                                        <p:tgtEl>
                                          <p:spTgt spid="3147"/>
                                        </p:tgtEl>
                                        <p:attrNameLst>
                                          <p:attrName>style.visibility</p:attrName>
                                        </p:attrNameLst>
                                      </p:cBhvr>
                                      <p:to>
                                        <p:strVal val="visible"/>
                                      </p:to>
                                    </p:set>
                                    <p:animEffect transition="in" filter="wipe(right)">
                                      <p:cBhvr>
                                        <p:cTn id="22" dur="500"/>
                                        <p:tgtEl>
                                          <p:spTgt spid="3147"/>
                                        </p:tgtEl>
                                      </p:cBhvr>
                                    </p:animEffect>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fill="hold"/>
                                        <p:tgtEl>
                                          <p:spTgt spid="3074"/>
                                        </p:tgtEl>
                                        <p:attrNameLst>
                                          <p:attrName>ppt_x</p:attrName>
                                        </p:attrNameLst>
                                      </p:cBhvr>
                                      <p:tavLst>
                                        <p:tav tm="0">
                                          <p:val>
                                            <p:strVal val="#ppt_x-.2"/>
                                          </p:val>
                                        </p:tav>
                                        <p:tav tm="100000">
                                          <p:val>
                                            <p:strVal val="#ppt_x"/>
                                          </p:val>
                                        </p:tav>
                                      </p:tavLst>
                                    </p:anim>
                                    <p:anim calcmode="lin" valueType="num">
                                      <p:cBhvr>
                                        <p:cTn id="27"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8" dur="500"/>
                                        <p:tgtEl>
                                          <p:spTgt spid="3074"/>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ipe(up)">
                                      <p:cBhvr>
                                        <p:cTn id="32" dur="500"/>
                                        <p:tgtEl>
                                          <p:spTgt spid="307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142"/>
                                        </p:tgtEl>
                                        <p:attrNameLst>
                                          <p:attrName>style.visibility</p:attrName>
                                        </p:attrNameLst>
                                      </p:cBhvr>
                                      <p:to>
                                        <p:strVal val="visible"/>
                                      </p:to>
                                    </p:set>
                                    <p:animEffect transition="in" filter="fade">
                                      <p:cBhvr>
                                        <p:cTn id="36" dur="1000"/>
                                        <p:tgtEl>
                                          <p:spTgt spid="3142"/>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116"/>
                                        </p:tgtEl>
                                        <p:attrNameLst>
                                          <p:attrName>style.visibility</p:attrName>
                                        </p:attrNameLst>
                                      </p:cBhvr>
                                      <p:to>
                                        <p:strVal val="visible"/>
                                      </p:to>
                                    </p:set>
                                    <p:animEffect transition="in" filter="fade">
                                      <p:cBhvr>
                                        <p:cTn id="40" dur="1000"/>
                                        <p:tgtEl>
                                          <p:spTgt spid="3116"/>
                                        </p:tgtEl>
                                      </p:cBhvr>
                                    </p:animEffect>
                                  </p:childTnLst>
                                </p:cTn>
                              </p:par>
                            </p:childTnLst>
                          </p:cTn>
                        </p:par>
                        <p:par>
                          <p:cTn id="41" fill="hold">
                            <p:stCondLst>
                              <p:cond delay="5000"/>
                            </p:stCondLst>
                            <p:childTnLst>
                              <p:par>
                                <p:cTn id="42" presetID="10" presetClass="exit" presetSubtype="0" fill="hold" grpId="0" nodeType="afterEffect">
                                  <p:stCondLst>
                                    <p:cond delay="0"/>
                                  </p:stCondLst>
                                  <p:childTnLst>
                                    <p:animEffect transition="out" filter="fade">
                                      <p:cBhvr>
                                        <p:cTn id="43" dur="1000"/>
                                        <p:tgtEl>
                                          <p:spTgt spid="3128"/>
                                        </p:tgtEl>
                                      </p:cBhvr>
                                    </p:animEffect>
                                    <p:set>
                                      <p:cBhvr>
                                        <p:cTn id="44" dur="1" fill="hold">
                                          <p:stCondLst>
                                            <p:cond delay="999"/>
                                          </p:stCondLst>
                                        </p:cTn>
                                        <p:tgtEl>
                                          <p:spTgt spid="312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09"/>
                                        </p:tgtEl>
                                        <p:attrNameLst>
                                          <p:attrName>style.visibility</p:attrName>
                                        </p:attrNameLst>
                                      </p:cBhvr>
                                      <p:to>
                                        <p:strVal val="visible"/>
                                      </p:to>
                                    </p:set>
                                    <p:animEffect transition="in" filter="fade">
                                      <p:cBhvr>
                                        <p:cTn id="47" dur="1000"/>
                                        <p:tgtEl>
                                          <p:spTgt spid="3109"/>
                                        </p:tgtEl>
                                      </p:cBhvr>
                                    </p:animEffect>
                                  </p:childTnLst>
                                </p:cTn>
                              </p:par>
                              <p:par>
                                <p:cTn id="48" presetID="10" presetClass="entr" presetSubtype="0" fill="hold" nodeType="withEffect">
                                  <p:stCondLst>
                                    <p:cond delay="0"/>
                                  </p:stCondLst>
                                  <p:childTnLst>
                                    <p:set>
                                      <p:cBhvr>
                                        <p:cTn id="49" dur="1" fill="hold">
                                          <p:stCondLst>
                                            <p:cond delay="0"/>
                                          </p:stCondLst>
                                        </p:cTn>
                                        <p:tgtEl>
                                          <p:spTgt spid="3115"/>
                                        </p:tgtEl>
                                        <p:attrNameLst>
                                          <p:attrName>style.visibility</p:attrName>
                                        </p:attrNameLst>
                                      </p:cBhvr>
                                      <p:to>
                                        <p:strVal val="visible"/>
                                      </p:to>
                                    </p:set>
                                    <p:animEffect transition="in" filter="fade">
                                      <p:cBhvr>
                                        <p:cTn id="50" dur="1000"/>
                                        <p:tgtEl>
                                          <p:spTgt spid="3115"/>
                                        </p:tgtEl>
                                      </p:cBhvr>
                                    </p:animEffect>
                                  </p:childTnLst>
                                </p:cTn>
                              </p:par>
                            </p:childTnLst>
                          </p:cTn>
                        </p:par>
                        <p:par>
                          <p:cTn id="51" fill="hold">
                            <p:stCondLst>
                              <p:cond delay="6000"/>
                            </p:stCondLst>
                            <p:childTnLst>
                              <p:par>
                                <p:cTn id="52" presetID="10" presetClass="exit" presetSubtype="0" fill="hold" grpId="0" nodeType="afterEffect">
                                  <p:stCondLst>
                                    <p:cond delay="0"/>
                                  </p:stCondLst>
                                  <p:childTnLst>
                                    <p:animEffect transition="out" filter="fade">
                                      <p:cBhvr>
                                        <p:cTn id="53" dur="1000"/>
                                        <p:tgtEl>
                                          <p:spTgt spid="3121"/>
                                        </p:tgtEl>
                                      </p:cBhvr>
                                    </p:animEffect>
                                    <p:set>
                                      <p:cBhvr>
                                        <p:cTn id="54" dur="1" fill="hold">
                                          <p:stCondLst>
                                            <p:cond delay="999"/>
                                          </p:stCondLst>
                                        </p:cTn>
                                        <p:tgtEl>
                                          <p:spTgt spid="3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animBg="1"/>
      <p:bldP spid="3128" grpId="0" animBg="1"/>
      <p:bldP spid="3099" grpId="0" animBg="1"/>
      <p:bldP spid="3100" grpId="0" animBg="1"/>
      <p:bldP spid="3105" grpId="0" animBg="1"/>
      <p:bldP spid="3109" grpId="0" animBg="1"/>
      <p:bldP spid="3121" grpId="0" animBg="1"/>
      <p:bldP spid="3074" grpId="0"/>
      <p:bldP spid="31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57036F-A7F7-4522-AE4B-F2D57521E0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FE4BE8-B038-44BE-8658-5C5272E74AB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B87FCD04-F07A-4A08-A031-F891F107514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38275"/>
            <a:ext cx="8229600" cy="47339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C1752507-DBCF-42A5-9EAF-B68F5C1346A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38275"/>
            <a:ext cx="8229600" cy="4733925"/>
          </a:xfrm>
        </p:spPr>
        <p:txBody>
          <a:bodyPr/>
          <a:lstStyle/>
          <a:p>
            <a:r>
              <a:rPr lang="en-US" smtClean="0"/>
              <a:t>Click icon to add chart</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736FB2F2-0000-4FF9-AA4C-C47343C3A87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438275"/>
            <a:ext cx="8229600" cy="4733925"/>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D2E8A25A-4303-4009-90DB-7B294A1BF4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6A6DC5-8CB6-4593-AE3A-FFBD101FCD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76A580-735A-4DBD-97B3-A42AF1B71A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C59258-9D73-4EF8-AFDA-673B820676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5448857-DA2B-478B-9620-D743CBEAB13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538561-8DED-4E82-9252-A4B0071DDDA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807326-F188-4781-AAB3-B87D1651C47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CA14D8-CE0F-4983-972C-5B3917C7DB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AF12B0-BCB0-4BD2-A693-31E62D545F0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3B291F3B-5386-4627-8125-539B32E4F88B}" type="slidenum">
              <a:rPr lang="en-US"/>
              <a:pPr/>
              <a:t>‹#›</a:t>
            </a:fld>
            <a:endParaRPr lang="en-US"/>
          </a:p>
        </p:txBody>
      </p:sp>
      <p:sp>
        <p:nvSpPr>
          <p:cNvPr id="1061" name="Text Box 37"/>
          <p:cNvSpPr txBox="1">
            <a:spLocks noChangeArrowheads="1"/>
          </p:cNvSpPr>
          <p:nvPr/>
        </p:nvSpPr>
        <p:spPr bwMode="gray">
          <a:xfrm>
            <a:off x="144463" y="6454775"/>
            <a:ext cx="1495425" cy="260350"/>
          </a:xfrm>
          <a:prstGeom prst="rect">
            <a:avLst/>
          </a:prstGeom>
          <a:noFill/>
          <a:ln w="9525">
            <a:noFill/>
            <a:miter lim="800000"/>
            <a:headEnd/>
            <a:tailEnd/>
          </a:ln>
          <a:effectLst/>
        </p:spPr>
        <p:txBody>
          <a:bodyPr wrap="none">
            <a:spAutoFit/>
          </a:bodyPr>
          <a:lstStyle/>
          <a:p>
            <a:r>
              <a:rPr lang="en-US" sz="1100" i="1">
                <a:solidFill>
                  <a:srgbClr val="FFFFFF"/>
                </a:solidFill>
                <a:latin typeface="Times New Roman" pitchFamily="18" charset="0"/>
              </a:rPr>
              <a:t>www.themegallery.com</a:t>
            </a: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7"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8"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5"/>
                                        </p:tgtEl>
                                        <p:attrNameLst>
                                          <p:attrName>style.visibility</p:attrName>
                                        </p:attrNameLst>
                                      </p:cBhvr>
                                      <p:to>
                                        <p:strVal val="visible"/>
                                      </p:to>
                                    </p:set>
                                    <p:animEffect transition="in" filter="fade">
                                      <p:cBhvr>
                                        <p:cTn id="13" dur="1000"/>
                                        <p:tgtEl>
                                          <p:spTgt spid="105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60"/>
                                        </p:tgtEl>
                                        <p:attrNameLst>
                                          <p:attrName>style.visibility</p:attrName>
                                        </p:attrNameLst>
                                      </p:cBhvr>
                                      <p:to>
                                        <p:strVal val="visible"/>
                                      </p:to>
                                    </p:set>
                                    <p:animEffect transition="in" filter="fade">
                                      <p:cBhvr>
                                        <p:cTn id="17" dur="1000"/>
                                        <p:tgtEl>
                                          <p:spTgt spid="106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wipe(down)">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54" grpId="0" animBg="1"/>
      <p:bldP spid="1055" grpId="0" animBg="1"/>
      <p:bldP spid="1060" grpId="0" animBg="1"/>
    </p:bld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18" Type="http://schemas.openxmlformats.org/officeDocument/2006/relationships/image" Target="../media/image48.png"/><Relationship Id="rId3" Type="http://schemas.openxmlformats.org/officeDocument/2006/relationships/audio" Target="../media/audio1.wav"/><Relationship Id="rId21" Type="http://schemas.openxmlformats.org/officeDocument/2006/relationships/image" Target="../media/image51.gif"/><Relationship Id="rId7" Type="http://schemas.openxmlformats.org/officeDocument/2006/relationships/image" Target="../media/image37.gif"/><Relationship Id="rId12" Type="http://schemas.openxmlformats.org/officeDocument/2006/relationships/image" Target="../media/image42.gif"/><Relationship Id="rId17" Type="http://schemas.openxmlformats.org/officeDocument/2006/relationships/image" Target="../media/image47.png"/><Relationship Id="rId2" Type="http://schemas.openxmlformats.org/officeDocument/2006/relationships/slideLayout" Target="../slideLayouts/slideLayout7.xml"/><Relationship Id="rId16" Type="http://schemas.openxmlformats.org/officeDocument/2006/relationships/image" Target="../media/image46.gif"/><Relationship Id="rId20" Type="http://schemas.openxmlformats.org/officeDocument/2006/relationships/image" Target="../media/image50.gif"/><Relationship Id="rId1" Type="http://schemas.openxmlformats.org/officeDocument/2006/relationships/audio" Target="file:///E:\Van%20ban\GIAO%20AN\GIAO%20AN%20Dien%20Tu\Ech%20ngoi%20day%20gieng.mp3" TargetMode="External"/><Relationship Id="rId6" Type="http://schemas.openxmlformats.org/officeDocument/2006/relationships/image" Target="../media/image36.gif"/><Relationship Id="rId11" Type="http://schemas.openxmlformats.org/officeDocument/2006/relationships/image" Target="../media/image41.gif"/><Relationship Id="rId5" Type="http://schemas.openxmlformats.org/officeDocument/2006/relationships/image" Target="../media/image35.gif"/><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gif"/><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gif"/><Relationship Id="rId14" Type="http://schemas.openxmlformats.org/officeDocument/2006/relationships/image" Target="../media/image44.gif"/><Relationship Id="rId22" Type="http://schemas.openxmlformats.org/officeDocument/2006/relationships/image" Target="../media/image52.gif"/></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7.gif"/><Relationship Id="rId2" Type="http://schemas.openxmlformats.org/officeDocument/2006/relationships/slideLayout" Target="../slideLayouts/slideLayout7.xml"/><Relationship Id="rId1" Type="http://schemas.openxmlformats.org/officeDocument/2006/relationships/audio" Target="file:///E:\Van%20ban\GIAO%20AN\GIAO%20AN%20Dien%20Tu\Thay%20boi%20xem%20voi.mp3" TargetMode="Externa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http://tvtl.bachkim.vn/uploads/resources/263/thumbnails2/thay%20boi%20xem%20voi%20-%20new.jpg.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21.gif"/><Relationship Id="rId2" Type="http://schemas.openxmlformats.org/officeDocument/2006/relationships/image" Target="../media/image12.gif"/><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600" dirty="0" smtClean="0">
                <a:solidFill>
                  <a:schemeClr val="tx2"/>
                </a:solidFill>
              </a:rPr>
              <a:t>TIẾT 44</a:t>
            </a:r>
            <a:br>
              <a:rPr lang="en-US" sz="2600" dirty="0" smtClean="0">
                <a:solidFill>
                  <a:schemeClr val="tx2"/>
                </a:solidFill>
              </a:rPr>
            </a:br>
            <a:r>
              <a:rPr lang="en-US" sz="2600" dirty="0" smtClean="0">
                <a:solidFill>
                  <a:schemeClr val="tx2"/>
                </a:solidFill>
              </a:rPr>
              <a:t/>
            </a:r>
            <a:br>
              <a:rPr lang="en-US" sz="2600" dirty="0" smtClean="0">
                <a:solidFill>
                  <a:schemeClr val="tx2"/>
                </a:solidFill>
              </a:rPr>
            </a:br>
            <a:r>
              <a:rPr lang="en-US" sz="5400" dirty="0" smtClean="0">
                <a:solidFill>
                  <a:srgbClr val="FF0000"/>
                </a:solidFill>
              </a:rPr>
              <a:t>THÀNH NGỮ</a:t>
            </a:r>
            <a:endParaRPr lang="en-US" sz="5400" dirty="0">
              <a:solidFill>
                <a:srgbClr val="FF0000"/>
              </a:solidFill>
            </a:endParaRPr>
          </a:p>
        </p:txBody>
      </p:sp>
      <p:sp>
        <p:nvSpPr>
          <p:cNvPr id="2053" name="AutoShape 5" descr="http://thcs-bongsaoa-tphcm.edu.vn/home/themes/default/images/logo.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thcs-bongsaoa-tphcm.edu.vn/home/themes/default/images/logo.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http://thcs-bongsaoa-tphcm.edu.vn/home/themes/default/images/logo.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C:\Users\Hp\Desktop\logo.gif"/>
          <p:cNvPicPr>
            <a:picLocks noChangeAspect="1" noChangeArrowheads="1"/>
          </p:cNvPicPr>
          <p:nvPr/>
        </p:nvPicPr>
        <p:blipFill>
          <a:blip r:embed="rId2"/>
          <a:srcRect/>
          <a:stretch>
            <a:fillRect/>
          </a:stretch>
        </p:blipFill>
        <p:spPr bwMode="auto">
          <a:xfrm>
            <a:off x="185518" y="457200"/>
            <a:ext cx="1352550" cy="1352550"/>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172200" cy="868363"/>
          </a:xfrm>
        </p:spPr>
        <p:txBody>
          <a:bodyPr/>
          <a:lstStyle/>
          <a:p>
            <a:r>
              <a:rPr lang="en-US" sz="3200" dirty="0" smtClean="0"/>
              <a:t>III – SỬ DỤNG THÀNH NGỮ </a:t>
            </a:r>
            <a:endParaRPr lang="en-US" sz="3200" dirty="0"/>
          </a:p>
        </p:txBody>
      </p:sp>
      <p:pic>
        <p:nvPicPr>
          <p:cNvPr id="12" name="Picture 135" descr="Tay viÕt "/>
          <p:cNvPicPr>
            <a:picLocks noChangeAspect="1" noChangeArrowheads="1" noCrop="1"/>
          </p:cNvPicPr>
          <p:nvPr/>
        </p:nvPicPr>
        <p:blipFill>
          <a:blip r:embed="rId3"/>
          <a:srcRect/>
          <a:stretch>
            <a:fillRect/>
          </a:stretch>
        </p:blipFill>
        <p:spPr bwMode="auto">
          <a:xfrm rot="20198026">
            <a:off x="6091824" y="358877"/>
            <a:ext cx="762000" cy="508000"/>
          </a:xfrm>
          <a:prstGeom prst="rect">
            <a:avLst/>
          </a:prstGeom>
          <a:noFill/>
        </p:spPr>
      </p:pic>
      <p:cxnSp>
        <p:nvCxnSpPr>
          <p:cNvPr id="7" name="Straight Connector 6"/>
          <p:cNvCxnSpPr/>
          <p:nvPr/>
        </p:nvCxnSpPr>
        <p:spPr>
          <a:xfrm rot="16200000" flipH="1">
            <a:off x="877094" y="3848894"/>
            <a:ext cx="5522912" cy="38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67"/>
          <p:cNvGrpSpPr>
            <a:grpSpLocks/>
          </p:cNvGrpSpPr>
          <p:nvPr/>
        </p:nvGrpSpPr>
        <p:grpSpPr bwMode="auto">
          <a:xfrm>
            <a:off x="3941762" y="1217612"/>
            <a:ext cx="4681538" cy="1762125"/>
            <a:chOff x="2540" y="686"/>
            <a:chExt cx="2949" cy="1110"/>
          </a:xfrm>
        </p:grpSpPr>
        <p:sp>
          <p:nvSpPr>
            <p:cNvPr id="28" name="Text Box 56" descr="Dark horizontal"/>
            <p:cNvSpPr txBox="1">
              <a:spLocks noChangeArrowheads="1"/>
            </p:cNvSpPr>
            <p:nvPr/>
          </p:nvSpPr>
          <p:spPr bwMode="auto">
            <a:xfrm>
              <a:off x="2540" y="686"/>
              <a:ext cx="2949" cy="244"/>
            </a:xfrm>
            <a:prstGeom prst="rect">
              <a:avLst/>
            </a:prstGeom>
            <a:pattFill prst="dkHorz">
              <a:fgClr>
                <a:srgbClr val="FFFFCC"/>
              </a:fgClr>
              <a:bgClr>
                <a:srgbClr val="FFCCFF"/>
              </a:bgClr>
            </a:pattFill>
            <a:ln w="6350" algn="ctr">
              <a:solidFill>
                <a:schemeClr val="bg2"/>
              </a:solidFill>
              <a:miter lim="800000"/>
              <a:headEnd/>
              <a:tailEnd/>
            </a:ln>
            <a:effectLst/>
          </p:spPr>
          <p:txBody>
            <a:bodyPr>
              <a:spAutoFit/>
            </a:bodyPr>
            <a:lstStyle/>
            <a:p>
              <a:pPr algn="ctr">
                <a:spcBef>
                  <a:spcPct val="50000"/>
                </a:spcBef>
              </a:pPr>
              <a:r>
                <a:rPr lang="en-US" sz="1900" b="1" dirty="0">
                  <a:solidFill>
                    <a:srgbClr val="000000"/>
                  </a:solidFill>
                  <a:latin typeface="Times New Roman" pitchFamily="18" charset="0"/>
                </a:rPr>
                <a:t>CÂU SỬ DỤNG THÀNH NGỮ</a:t>
              </a:r>
            </a:p>
          </p:txBody>
        </p:sp>
        <p:sp>
          <p:nvSpPr>
            <p:cNvPr id="29" name="Text Box 57" descr="Diagonal brick"/>
            <p:cNvSpPr txBox="1">
              <a:spLocks noChangeArrowheads="1"/>
            </p:cNvSpPr>
            <p:nvPr/>
          </p:nvSpPr>
          <p:spPr bwMode="auto">
            <a:xfrm>
              <a:off x="2540" y="942"/>
              <a:ext cx="2949" cy="430"/>
            </a:xfrm>
            <a:prstGeom prst="rect">
              <a:avLst/>
            </a:prstGeom>
            <a:noFill/>
            <a:ln w="6350" algn="ctr">
              <a:solidFill>
                <a:schemeClr val="bg2"/>
              </a:solidFill>
              <a:miter lim="800000"/>
              <a:headEnd/>
              <a:tailEnd/>
            </a:ln>
            <a:effectLst/>
          </p:spPr>
          <p:txBody>
            <a:bodyPr>
              <a:spAutoFit/>
            </a:bodyPr>
            <a:lstStyle/>
            <a:p>
              <a:pPr algn="ctr">
                <a:lnSpc>
                  <a:spcPct val="60000"/>
                </a:lnSpc>
                <a:spcBef>
                  <a:spcPct val="50000"/>
                </a:spcBef>
              </a:pPr>
              <a:r>
                <a:rPr lang="en-US" sz="2200" b="0" dirty="0">
                  <a:solidFill>
                    <a:srgbClr val="000000"/>
                  </a:solidFill>
                  <a:latin typeface="Times New Roman" pitchFamily="18" charset="0"/>
                </a:rPr>
                <a:t>Thân em vừa trắng lại vừa tròn</a:t>
              </a:r>
            </a:p>
            <a:p>
              <a:pPr algn="ctr">
                <a:lnSpc>
                  <a:spcPct val="60000"/>
                </a:lnSpc>
                <a:spcBef>
                  <a:spcPct val="50000"/>
                </a:spcBef>
              </a:pPr>
              <a:r>
                <a:rPr lang="en-US" sz="2200" b="0" u="sng" dirty="0">
                  <a:solidFill>
                    <a:srgbClr val="000000"/>
                  </a:solidFill>
                  <a:latin typeface="Times New Roman" pitchFamily="18" charset="0"/>
                </a:rPr>
                <a:t>Bảy nổi ba chìm</a:t>
              </a:r>
              <a:r>
                <a:rPr lang="en-US" sz="2200" b="0" dirty="0">
                  <a:solidFill>
                    <a:srgbClr val="000000"/>
                  </a:solidFill>
                  <a:latin typeface="Times New Roman" pitchFamily="18" charset="0"/>
                </a:rPr>
                <a:t> với nước non.</a:t>
              </a:r>
            </a:p>
          </p:txBody>
        </p:sp>
        <p:sp>
          <p:nvSpPr>
            <p:cNvPr id="30" name="Text Box 58" descr="Diagonal brick"/>
            <p:cNvSpPr txBox="1">
              <a:spLocks noChangeArrowheads="1"/>
            </p:cNvSpPr>
            <p:nvPr/>
          </p:nvSpPr>
          <p:spPr bwMode="auto">
            <a:xfrm>
              <a:off x="2540" y="1366"/>
              <a:ext cx="2949" cy="430"/>
            </a:xfrm>
            <a:prstGeom prst="rect">
              <a:avLst/>
            </a:prstGeom>
            <a:noFill/>
            <a:ln w="6350" algn="ctr">
              <a:solidFill>
                <a:schemeClr val="bg2"/>
              </a:solidFill>
              <a:miter lim="800000"/>
              <a:headEnd/>
              <a:tailEnd/>
            </a:ln>
            <a:effectLst/>
          </p:spPr>
          <p:txBody>
            <a:bodyPr>
              <a:spAutoFit/>
            </a:bodyPr>
            <a:lstStyle/>
            <a:p>
              <a:pPr algn="ctr">
                <a:lnSpc>
                  <a:spcPct val="60000"/>
                </a:lnSpc>
                <a:spcBef>
                  <a:spcPct val="50000"/>
                </a:spcBef>
              </a:pPr>
              <a:r>
                <a:rPr lang="en-US" sz="2200" b="0" dirty="0">
                  <a:solidFill>
                    <a:srgbClr val="000000"/>
                  </a:solidFill>
                  <a:latin typeface="Times New Roman" pitchFamily="18" charset="0"/>
                </a:rPr>
                <a:t>Nước non lận đận một mình</a:t>
              </a:r>
            </a:p>
            <a:p>
              <a:pPr algn="ctr">
                <a:lnSpc>
                  <a:spcPct val="60000"/>
                </a:lnSpc>
                <a:spcBef>
                  <a:spcPct val="50000"/>
                </a:spcBef>
              </a:pPr>
              <a:r>
                <a:rPr lang="en-US" sz="2200" b="0" dirty="0">
                  <a:solidFill>
                    <a:srgbClr val="000000"/>
                  </a:solidFill>
                  <a:latin typeface="Times New Roman" pitchFamily="18" charset="0"/>
                </a:rPr>
                <a:t>Thân cò </a:t>
              </a:r>
              <a:r>
                <a:rPr lang="en-US" sz="2200" b="0" u="sng" dirty="0">
                  <a:solidFill>
                    <a:srgbClr val="000000"/>
                  </a:solidFill>
                  <a:latin typeface="Times New Roman" pitchFamily="18" charset="0"/>
                </a:rPr>
                <a:t>lên thác xuống ghềnh</a:t>
              </a:r>
              <a:r>
                <a:rPr lang="en-US" sz="2200" b="0" dirty="0">
                  <a:solidFill>
                    <a:srgbClr val="000000"/>
                  </a:solidFill>
                  <a:latin typeface="Times New Roman" pitchFamily="18" charset="0"/>
                </a:rPr>
                <a:t> bấy nay.</a:t>
              </a:r>
            </a:p>
          </p:txBody>
        </p:sp>
      </p:grpSp>
      <p:grpSp>
        <p:nvGrpSpPr>
          <p:cNvPr id="40" name="Group 39"/>
          <p:cNvGrpSpPr/>
          <p:nvPr/>
        </p:nvGrpSpPr>
        <p:grpSpPr>
          <a:xfrm>
            <a:off x="3941762" y="3736975"/>
            <a:ext cx="4679950" cy="2206625"/>
            <a:chOff x="3941762" y="3736975"/>
            <a:chExt cx="4679950" cy="2206625"/>
          </a:xfrm>
        </p:grpSpPr>
        <p:sp>
          <p:nvSpPr>
            <p:cNvPr id="32" name="Text Box 60" descr="Dark horizontal"/>
            <p:cNvSpPr txBox="1">
              <a:spLocks noChangeArrowheads="1"/>
            </p:cNvSpPr>
            <p:nvPr/>
          </p:nvSpPr>
          <p:spPr bwMode="auto">
            <a:xfrm>
              <a:off x="3941762" y="3736975"/>
              <a:ext cx="4679950" cy="387350"/>
            </a:xfrm>
            <a:prstGeom prst="rect">
              <a:avLst/>
            </a:prstGeom>
            <a:pattFill prst="dkHorz">
              <a:fgClr>
                <a:srgbClr val="FFFFCC"/>
              </a:fgClr>
              <a:bgClr>
                <a:srgbClr val="FFCCFF"/>
              </a:bgClr>
            </a:pattFill>
            <a:ln w="6350" algn="ctr">
              <a:solidFill>
                <a:schemeClr val="bg2"/>
              </a:solidFill>
              <a:miter lim="800000"/>
              <a:headEnd/>
              <a:tailEnd/>
            </a:ln>
            <a:effectLst/>
          </p:spPr>
          <p:txBody>
            <a:bodyPr>
              <a:spAutoFit/>
            </a:bodyPr>
            <a:lstStyle/>
            <a:p>
              <a:pPr algn="ctr">
                <a:spcBef>
                  <a:spcPct val="50000"/>
                </a:spcBef>
              </a:pPr>
              <a:r>
                <a:rPr lang="en-US" sz="1900" b="1" dirty="0">
                  <a:solidFill>
                    <a:srgbClr val="000000"/>
                  </a:solidFill>
                  <a:latin typeface="Cambria" pitchFamily="18" charset="0"/>
                </a:rPr>
                <a:t>CÂU KHÔNG SỬ DỤNG THÀNH NGỮ</a:t>
              </a:r>
            </a:p>
          </p:txBody>
        </p:sp>
        <p:sp>
          <p:nvSpPr>
            <p:cNvPr id="33" name="Text Box 61" descr="Diagonal brick"/>
            <p:cNvSpPr txBox="1">
              <a:spLocks noChangeArrowheads="1"/>
            </p:cNvSpPr>
            <p:nvPr/>
          </p:nvSpPr>
          <p:spPr bwMode="auto">
            <a:xfrm>
              <a:off x="3941762" y="4143375"/>
              <a:ext cx="4679950" cy="683264"/>
            </a:xfrm>
            <a:prstGeom prst="rect">
              <a:avLst/>
            </a:prstGeom>
            <a:noFill/>
            <a:ln w="6350" algn="ctr">
              <a:solidFill>
                <a:schemeClr val="bg2"/>
              </a:solidFill>
              <a:miter lim="800000"/>
              <a:headEnd/>
              <a:tailEnd/>
            </a:ln>
            <a:effectLst/>
          </p:spPr>
          <p:txBody>
            <a:bodyPr>
              <a:spAutoFit/>
            </a:bodyPr>
            <a:lstStyle/>
            <a:p>
              <a:pPr algn="ctr">
                <a:lnSpc>
                  <a:spcPct val="60000"/>
                </a:lnSpc>
                <a:spcBef>
                  <a:spcPct val="50000"/>
                </a:spcBef>
              </a:pPr>
              <a:r>
                <a:rPr lang="en-US" sz="2200" b="0" dirty="0">
                  <a:solidFill>
                    <a:srgbClr val="000000"/>
                  </a:solidFill>
                  <a:latin typeface="Times New Roman" pitchFamily="18" charset="0"/>
                </a:rPr>
                <a:t>Thân em vừa trắng lại vừa tròn</a:t>
              </a:r>
            </a:p>
            <a:p>
              <a:pPr algn="ctr">
                <a:lnSpc>
                  <a:spcPct val="60000"/>
                </a:lnSpc>
                <a:spcBef>
                  <a:spcPct val="50000"/>
                </a:spcBef>
              </a:pPr>
              <a:r>
                <a:rPr lang="en-US" sz="2200" b="0" u="sng" dirty="0">
                  <a:solidFill>
                    <a:srgbClr val="000000"/>
                  </a:solidFill>
                  <a:latin typeface="Times New Roman" pitchFamily="18" charset="0"/>
                </a:rPr>
                <a:t>Lênh đênh, trôi nổi</a:t>
              </a:r>
              <a:r>
                <a:rPr lang="en-US" sz="2200" b="0" dirty="0">
                  <a:solidFill>
                    <a:srgbClr val="000000"/>
                  </a:solidFill>
                  <a:latin typeface="Times New Roman" pitchFamily="18" charset="0"/>
                </a:rPr>
                <a:t> với nước non.</a:t>
              </a:r>
            </a:p>
          </p:txBody>
        </p:sp>
        <p:sp>
          <p:nvSpPr>
            <p:cNvPr id="34" name="Text Box 62" descr="Diagonal brick"/>
            <p:cNvSpPr txBox="1">
              <a:spLocks noChangeArrowheads="1"/>
            </p:cNvSpPr>
            <p:nvPr/>
          </p:nvSpPr>
          <p:spPr bwMode="auto">
            <a:xfrm>
              <a:off x="3941762" y="4887926"/>
              <a:ext cx="4679950" cy="1055674"/>
            </a:xfrm>
            <a:prstGeom prst="rect">
              <a:avLst/>
            </a:prstGeom>
            <a:noFill/>
            <a:ln w="6350" algn="ctr">
              <a:solidFill>
                <a:schemeClr val="bg2"/>
              </a:solidFill>
              <a:miter lim="800000"/>
              <a:headEnd/>
              <a:tailEnd/>
            </a:ln>
            <a:effectLst/>
          </p:spPr>
          <p:txBody>
            <a:bodyPr>
              <a:spAutoFit/>
            </a:bodyPr>
            <a:lstStyle/>
            <a:p>
              <a:pPr algn="ctr">
                <a:lnSpc>
                  <a:spcPct val="60000"/>
                </a:lnSpc>
                <a:spcBef>
                  <a:spcPct val="50000"/>
                </a:spcBef>
              </a:pPr>
              <a:r>
                <a:rPr lang="en-US" sz="2200" b="0" dirty="0">
                  <a:solidFill>
                    <a:srgbClr val="000000"/>
                  </a:solidFill>
                  <a:latin typeface="Times New Roman" pitchFamily="18" charset="0"/>
                </a:rPr>
                <a:t>Nước non lận đận một mình</a:t>
              </a:r>
            </a:p>
            <a:p>
              <a:pPr algn="just">
                <a:lnSpc>
                  <a:spcPct val="60000"/>
                </a:lnSpc>
                <a:spcBef>
                  <a:spcPct val="50000"/>
                </a:spcBef>
              </a:pPr>
              <a:r>
                <a:rPr lang="en-US" sz="2200" b="0" dirty="0">
                  <a:solidFill>
                    <a:srgbClr val="000000"/>
                  </a:solidFill>
                  <a:latin typeface="Times New Roman" pitchFamily="18" charset="0"/>
                </a:rPr>
                <a:t>Thân cò </a:t>
              </a:r>
              <a:r>
                <a:rPr lang="en-US" sz="2200" b="0" u="sng" dirty="0">
                  <a:solidFill>
                    <a:srgbClr val="000000"/>
                  </a:solidFill>
                  <a:latin typeface="Times New Roman" pitchFamily="18" charset="0"/>
                </a:rPr>
                <a:t>gian nan, vất vả, gặp</a:t>
              </a:r>
            </a:p>
            <a:p>
              <a:pPr algn="r">
                <a:lnSpc>
                  <a:spcPct val="60000"/>
                </a:lnSpc>
                <a:spcBef>
                  <a:spcPct val="50000"/>
                </a:spcBef>
              </a:pPr>
              <a:r>
                <a:rPr lang="en-US" sz="2200" b="0" u="sng" dirty="0">
                  <a:solidFill>
                    <a:srgbClr val="000000"/>
                  </a:solidFill>
                  <a:latin typeface="Times New Roman" pitchFamily="18" charset="0"/>
                </a:rPr>
                <a:t>nhiều nguy hiểm</a:t>
              </a:r>
              <a:r>
                <a:rPr lang="en-US" sz="2200" b="0" dirty="0">
                  <a:solidFill>
                    <a:srgbClr val="000000"/>
                  </a:solidFill>
                  <a:latin typeface="Times New Roman" pitchFamily="18" charset="0"/>
                </a:rPr>
                <a:t>  bấy nay.</a:t>
              </a:r>
            </a:p>
          </p:txBody>
        </p:sp>
      </p:grpSp>
      <p:sp>
        <p:nvSpPr>
          <p:cNvPr id="36" name="Text Box 65" descr="Shingle"/>
          <p:cNvSpPr txBox="1">
            <a:spLocks noChangeArrowheads="1"/>
          </p:cNvSpPr>
          <p:nvPr/>
        </p:nvSpPr>
        <p:spPr bwMode="auto">
          <a:xfrm>
            <a:off x="3505200" y="3209925"/>
            <a:ext cx="5638800" cy="350865"/>
          </a:xfrm>
          <a:prstGeom prst="rect">
            <a:avLst/>
          </a:prstGeom>
          <a:noFill/>
          <a:ln w="19050" algn="ctr">
            <a:noFill/>
            <a:miter lim="800000"/>
            <a:headEnd/>
            <a:tailEnd/>
          </a:ln>
          <a:effectLst/>
        </p:spPr>
        <p:txBody>
          <a:bodyPr wrap="square">
            <a:spAutoFit/>
          </a:bodyPr>
          <a:lstStyle/>
          <a:p>
            <a:pPr algn="ctr">
              <a:lnSpc>
                <a:spcPct val="70000"/>
              </a:lnSpc>
              <a:spcBef>
                <a:spcPct val="50000"/>
              </a:spcBef>
            </a:pPr>
            <a:r>
              <a:rPr lang="en-US" sz="2400" b="1" dirty="0">
                <a:solidFill>
                  <a:srgbClr val="000000"/>
                </a:solidFill>
                <a:latin typeface="Cambria" pitchFamily="18" charset="0"/>
                <a:sym typeface="Wingdings 3" pitchFamily="18" charset="2"/>
              </a:rPr>
              <a:t></a:t>
            </a:r>
            <a:r>
              <a:rPr lang="en-US" sz="2400" b="1" dirty="0">
                <a:solidFill>
                  <a:srgbClr val="000000"/>
                </a:solidFill>
                <a:latin typeface="Cambria" pitchFamily="18" charset="0"/>
              </a:rPr>
              <a:t> Ngắn gọn, giàu hình tượng biểu cảm.</a:t>
            </a:r>
          </a:p>
        </p:txBody>
      </p:sp>
      <p:sp>
        <p:nvSpPr>
          <p:cNvPr id="37" name="Text Box 66" descr="Shingle"/>
          <p:cNvSpPr txBox="1">
            <a:spLocks noChangeArrowheads="1"/>
          </p:cNvSpPr>
          <p:nvPr/>
        </p:nvSpPr>
        <p:spPr bwMode="auto">
          <a:xfrm>
            <a:off x="3581400" y="5883275"/>
            <a:ext cx="5472112" cy="830997"/>
          </a:xfrm>
          <a:prstGeom prst="rect">
            <a:avLst/>
          </a:prstGeom>
          <a:noFill/>
          <a:ln w="19050" algn="ctr">
            <a:noFill/>
            <a:miter lim="800000"/>
            <a:headEnd/>
            <a:tailEnd/>
          </a:ln>
          <a:effectLst/>
        </p:spPr>
        <p:txBody>
          <a:bodyPr>
            <a:spAutoFit/>
          </a:bodyPr>
          <a:lstStyle/>
          <a:p>
            <a:pPr algn="just">
              <a:spcBef>
                <a:spcPct val="50000"/>
              </a:spcBef>
            </a:pPr>
            <a:r>
              <a:rPr lang="en-US" sz="2400" b="1" dirty="0">
                <a:solidFill>
                  <a:srgbClr val="000000"/>
                </a:solidFill>
                <a:latin typeface="Cambria" pitchFamily="18" charset="0"/>
                <a:sym typeface="Wingdings 3" pitchFamily="18" charset="2"/>
              </a:rPr>
              <a:t></a:t>
            </a:r>
            <a:r>
              <a:rPr lang="en-US" sz="2400" b="1" dirty="0">
                <a:solidFill>
                  <a:srgbClr val="000000"/>
                </a:solidFill>
                <a:latin typeface="Cambria" pitchFamily="18" charset="0"/>
              </a:rPr>
              <a:t> Dài dòng, thiếu sinh động, không rõ giá trị biểu cảm.</a:t>
            </a:r>
          </a:p>
        </p:txBody>
      </p:sp>
      <p:sp>
        <p:nvSpPr>
          <p:cNvPr id="41" name="Text Box 34"/>
          <p:cNvSpPr txBox="1">
            <a:spLocks noChangeArrowheads="1"/>
          </p:cNvSpPr>
          <p:nvPr/>
        </p:nvSpPr>
        <p:spPr bwMode="auto">
          <a:xfrm>
            <a:off x="-20638" y="1981200"/>
            <a:ext cx="3692526" cy="420688"/>
          </a:xfrm>
          <a:prstGeom prst="rect">
            <a:avLst/>
          </a:prstGeom>
          <a:noFill/>
          <a:ln w="9525">
            <a:noFill/>
            <a:miter lim="800000"/>
            <a:headEnd/>
            <a:tailEnd/>
          </a:ln>
          <a:effectLst/>
        </p:spPr>
        <p:txBody>
          <a:bodyPr>
            <a:spAutoFit/>
          </a:bodyPr>
          <a:lstStyle/>
          <a:p>
            <a:pPr algn="just" eaLnBrk="1" hangingPunct="1">
              <a:lnSpc>
                <a:spcPct val="90000"/>
              </a:lnSpc>
            </a:pPr>
            <a:r>
              <a:rPr lang="en-US" sz="2400" b="0" dirty="0">
                <a:solidFill>
                  <a:srgbClr val="000000"/>
                </a:solidFill>
                <a:latin typeface="Cambria" pitchFamily="18" charset="0"/>
              </a:rPr>
              <a:t> - Ngắn gọn, hàm súc.</a:t>
            </a:r>
            <a:endParaRPr lang="vi-VN" sz="2400" b="0" dirty="0">
              <a:solidFill>
                <a:srgbClr val="000000"/>
              </a:solidFill>
              <a:latin typeface="Cambria" pitchFamily="18" charset="0"/>
            </a:endParaRPr>
          </a:p>
        </p:txBody>
      </p:sp>
      <p:sp>
        <p:nvSpPr>
          <p:cNvPr id="42" name="Text Box 35"/>
          <p:cNvSpPr txBox="1">
            <a:spLocks noChangeArrowheads="1"/>
          </p:cNvSpPr>
          <p:nvPr/>
        </p:nvSpPr>
        <p:spPr bwMode="auto">
          <a:xfrm>
            <a:off x="-20638" y="2671870"/>
            <a:ext cx="3692526" cy="757130"/>
          </a:xfrm>
          <a:prstGeom prst="rect">
            <a:avLst/>
          </a:prstGeom>
          <a:noFill/>
          <a:ln w="9525">
            <a:noFill/>
            <a:miter lim="800000"/>
            <a:headEnd/>
            <a:tailEnd/>
          </a:ln>
          <a:effectLst/>
        </p:spPr>
        <p:txBody>
          <a:bodyPr>
            <a:spAutoFit/>
          </a:bodyPr>
          <a:lstStyle/>
          <a:p>
            <a:pPr algn="just" eaLnBrk="1" hangingPunct="1">
              <a:lnSpc>
                <a:spcPct val="90000"/>
              </a:lnSpc>
            </a:pPr>
            <a:r>
              <a:rPr lang="en-US" sz="2400" b="0" dirty="0">
                <a:solidFill>
                  <a:srgbClr val="000000"/>
                </a:solidFill>
                <a:latin typeface="Cambria" pitchFamily="18" charset="0"/>
              </a:rPr>
              <a:t> - Có tính hình tượng, biểu cảm cao.</a:t>
            </a:r>
            <a:endParaRPr lang="vi-VN" sz="2400" b="0" dirty="0">
              <a:solidFill>
                <a:srgbClr val="000000"/>
              </a:solidFill>
              <a:latin typeface="Cambria" pitchFamily="18" charset="0"/>
            </a:endParaRPr>
          </a:p>
        </p:txBody>
      </p:sp>
      <p:sp>
        <p:nvSpPr>
          <p:cNvPr id="43" name="TextBox 42"/>
          <p:cNvSpPr txBox="1"/>
          <p:nvPr/>
        </p:nvSpPr>
        <p:spPr>
          <a:xfrm>
            <a:off x="762000" y="1138535"/>
            <a:ext cx="2514600" cy="461665"/>
          </a:xfrm>
          <a:prstGeom prst="rect">
            <a:avLst/>
          </a:prstGeom>
          <a:noFill/>
        </p:spPr>
        <p:txBody>
          <a:bodyPr wrap="square" rtlCol="0">
            <a:spAutoFit/>
          </a:bodyPr>
          <a:lstStyle/>
          <a:p>
            <a:r>
              <a:rPr lang="en-US" sz="2400" b="1" dirty="0" smtClean="0">
                <a:solidFill>
                  <a:srgbClr val="000000"/>
                </a:solidFill>
                <a:latin typeface="Cambria" pitchFamily="18" charset="0"/>
              </a:rPr>
              <a:t>Đặc điểm :</a:t>
            </a:r>
            <a:endParaRPr lang="en-US" sz="2400" b="1"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900" decel="100000" fill="hold"/>
                                        <p:tgtEl>
                                          <p:spTgt spid="3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900" decel="100000" fill="hold"/>
                                        <p:tgtEl>
                                          <p:spTgt spid="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41"/>
                                        </p:tgtEl>
                                        <p:attrNameLst>
                                          <p:attrName>style.visibility</p:attrName>
                                        </p:attrNameLst>
                                      </p:cBhvr>
                                      <p:to>
                                        <p:strVal val="visible"/>
                                      </p:to>
                                    </p:set>
                                    <p:anim calcmode="discrete" valueType="clr">
                                      <p:cBhvr override="childStyle">
                                        <p:cTn id="33"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1"/>
                                        </p:tgtEl>
                                        <p:attrNameLst>
                                          <p:attrName>fillcolor</p:attrName>
                                        </p:attrNameLst>
                                      </p:cBhvr>
                                      <p:tavLst>
                                        <p:tav tm="0">
                                          <p:val>
                                            <p:clrVal>
                                              <a:schemeClr val="accent2"/>
                                            </p:clrVal>
                                          </p:val>
                                        </p:tav>
                                        <p:tav tm="50000">
                                          <p:val>
                                            <p:clrVal>
                                              <a:schemeClr val="hlink"/>
                                            </p:clrVal>
                                          </p:val>
                                        </p:tav>
                                      </p:tavLst>
                                    </p:anim>
                                    <p:set>
                                      <p:cBhvr>
                                        <p:cTn id="35" dur="80"/>
                                        <p:tgtEl>
                                          <p:spTgt spid="41"/>
                                        </p:tgtEl>
                                        <p:attrNameLst>
                                          <p:attrName>fill.type</p:attrName>
                                        </p:attrNameLst>
                                      </p:cBhvr>
                                      <p:to>
                                        <p:strVal val="solid"/>
                                      </p:to>
                                    </p:set>
                                  </p:childTnLst>
                                </p:cTn>
                              </p:par>
                            </p:childTnLst>
                          </p:cTn>
                        </p:par>
                        <p:par>
                          <p:cTn id="36" fill="hold">
                            <p:stCondLst>
                              <p:cond delay="68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42"/>
                                        </p:tgtEl>
                                        <p:attrNameLst>
                                          <p:attrName>style.visibility</p:attrName>
                                        </p:attrNameLst>
                                      </p:cBhvr>
                                      <p:to>
                                        <p:strVal val="visible"/>
                                      </p:to>
                                    </p:set>
                                    <p:anim calcmode="discrete" valueType="clr">
                                      <p:cBhvr override="childStyle">
                                        <p:cTn id="39"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2"/>
                                        </p:tgtEl>
                                        <p:attrNameLst>
                                          <p:attrName>fillcolor</p:attrName>
                                        </p:attrNameLst>
                                      </p:cBhvr>
                                      <p:tavLst>
                                        <p:tav tm="0">
                                          <p:val>
                                            <p:clrVal>
                                              <a:schemeClr val="accent2"/>
                                            </p:clrVal>
                                          </p:val>
                                        </p:tav>
                                        <p:tav tm="50000">
                                          <p:val>
                                            <p:clrVal>
                                              <a:schemeClr val="hlink"/>
                                            </p:clrVal>
                                          </p:val>
                                        </p:tav>
                                      </p:tavLst>
                                    </p:anim>
                                    <p:set>
                                      <p:cBhvr>
                                        <p:cTn id="41" dur="80"/>
                                        <p:tgtEl>
                                          <p:spTgt spid="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6550" name="Line 6"/>
          <p:cNvSpPr>
            <a:spLocks noChangeShapeType="1"/>
          </p:cNvSpPr>
          <p:nvPr/>
        </p:nvSpPr>
        <p:spPr bwMode="auto">
          <a:xfrm>
            <a:off x="3492500" y="762000"/>
            <a:ext cx="0" cy="6172200"/>
          </a:xfrm>
          <a:prstGeom prst="line">
            <a:avLst/>
          </a:prstGeom>
          <a:noFill/>
          <a:ln w="12700">
            <a:solidFill>
              <a:srgbClr val="FF00FF"/>
            </a:solidFill>
            <a:round/>
            <a:headEnd/>
            <a:tailEnd/>
          </a:ln>
          <a:effectLst/>
        </p:spPr>
        <p:txBody>
          <a:bodyPr/>
          <a:lstStyle/>
          <a:p>
            <a:endParaRPr lang="en-US" sz="2400">
              <a:solidFill>
                <a:srgbClr val="000000"/>
              </a:solidFill>
            </a:endParaRPr>
          </a:p>
        </p:txBody>
      </p:sp>
      <p:sp>
        <p:nvSpPr>
          <p:cNvPr id="236564" name="Text Box 20"/>
          <p:cNvSpPr txBox="1">
            <a:spLocks noChangeArrowheads="1"/>
          </p:cNvSpPr>
          <p:nvPr/>
        </p:nvSpPr>
        <p:spPr bwMode="auto">
          <a:xfrm>
            <a:off x="0" y="914400"/>
            <a:ext cx="3492500" cy="683264"/>
          </a:xfrm>
          <a:prstGeom prst="rect">
            <a:avLst/>
          </a:prstGeom>
          <a:noFill/>
          <a:ln w="9525">
            <a:noFill/>
            <a:miter lim="800000"/>
            <a:headEnd/>
            <a:tailEnd/>
          </a:ln>
          <a:effectLst/>
        </p:spPr>
        <p:txBody>
          <a:bodyPr>
            <a:spAutoFit/>
          </a:bodyPr>
          <a:lstStyle/>
          <a:p>
            <a:pPr algn="just" eaLnBrk="1" hangingPunct="1">
              <a:lnSpc>
                <a:spcPct val="80000"/>
              </a:lnSpc>
            </a:pPr>
            <a:r>
              <a:rPr lang="en-US" sz="2400" b="1" dirty="0">
                <a:solidFill>
                  <a:srgbClr val="000000"/>
                </a:solidFill>
                <a:latin typeface="Times New Roman" pitchFamily="18" charset="0"/>
              </a:rPr>
              <a:t>   Tìm và giải thích nghĩa của thành ngữ:</a:t>
            </a:r>
            <a:endParaRPr lang="vi-VN" sz="2400" b="1" dirty="0">
              <a:solidFill>
                <a:srgbClr val="000000"/>
              </a:solidFill>
              <a:latin typeface="Times New Roman" pitchFamily="18" charset="0"/>
            </a:endParaRPr>
          </a:p>
        </p:txBody>
      </p:sp>
      <p:sp>
        <p:nvSpPr>
          <p:cNvPr id="236567" name="Text Box 23" descr="Shingle"/>
          <p:cNvSpPr txBox="1">
            <a:spLocks noChangeArrowheads="1"/>
          </p:cNvSpPr>
          <p:nvPr/>
        </p:nvSpPr>
        <p:spPr bwMode="auto">
          <a:xfrm>
            <a:off x="3492500" y="685800"/>
            <a:ext cx="5651500" cy="1200329"/>
          </a:xfrm>
          <a:prstGeom prst="rect">
            <a:avLst/>
          </a:prstGeom>
          <a:noFill/>
          <a:ln w="19050" algn="ctr">
            <a:noFill/>
            <a:miter lim="800000"/>
            <a:headEnd/>
            <a:tailEnd/>
          </a:ln>
          <a:effectLst/>
        </p:spPr>
        <p:txBody>
          <a:bodyPr>
            <a:spAutoFit/>
          </a:bodyPr>
          <a:lstStyle/>
          <a:p>
            <a:pPr algn="just">
              <a:spcBef>
                <a:spcPct val="50000"/>
              </a:spcBef>
            </a:pPr>
            <a:r>
              <a:rPr lang="en-US" sz="2400" b="0" dirty="0">
                <a:solidFill>
                  <a:srgbClr val="000000"/>
                </a:solidFill>
                <a:latin typeface="Times New Roman" pitchFamily="18" charset="0"/>
              </a:rPr>
              <a:t>a. Đến ngày lễ Tiên Vương. Các lang mang sơn hào hải vị, nem công chả phượng tới, chẳng thiếu thứ gì. </a:t>
            </a:r>
          </a:p>
        </p:txBody>
      </p:sp>
      <p:sp>
        <p:nvSpPr>
          <p:cNvPr id="236568" name="Text Box 24" descr="Shingle"/>
          <p:cNvSpPr txBox="1">
            <a:spLocks noChangeArrowheads="1"/>
          </p:cNvSpPr>
          <p:nvPr/>
        </p:nvSpPr>
        <p:spPr bwMode="auto">
          <a:xfrm>
            <a:off x="3492500" y="2057400"/>
            <a:ext cx="5651500" cy="3416320"/>
          </a:xfrm>
          <a:prstGeom prst="rect">
            <a:avLst/>
          </a:prstGeom>
          <a:noFill/>
          <a:ln w="19050" algn="ctr">
            <a:noFill/>
            <a:miter lim="800000"/>
            <a:headEnd/>
            <a:tailEnd/>
          </a:ln>
          <a:effectLst/>
        </p:spPr>
        <p:txBody>
          <a:bodyPr>
            <a:spAutoFit/>
          </a:bodyPr>
          <a:lstStyle/>
          <a:p>
            <a:pPr algn="just">
              <a:spcBef>
                <a:spcPct val="50000"/>
              </a:spcBef>
            </a:pPr>
            <a:r>
              <a:rPr lang="en-US" sz="2400" b="0" dirty="0">
                <a:solidFill>
                  <a:srgbClr val="000000"/>
                </a:solidFill>
                <a:latin typeface="Times New Roman" pitchFamily="18" charset="0"/>
              </a:rPr>
              <a:t>b. Một hôm, có người hàng rượu tên là Lí Thông đi qua đó. Thấy Thạch Sanh gánh về một gánh củi lớn, hắn nghĩ bụng: “ Người này khỏe như voi. Nó về ở cùng thì lợi biết bao nhiêu”. Lí Thông lân la gợi chuyện, rồi gạ cùng Thạch Sanh kết nghĩa anh em. Sớm mồ côi cha mẹ, tứ cố vô thân, nay có người săn sóc đến mình, Thạch Sanh cảm động, vui vẻ nhận lời. </a:t>
            </a:r>
          </a:p>
        </p:txBody>
      </p:sp>
      <p:sp>
        <p:nvSpPr>
          <p:cNvPr id="236569" name="Text Box 25" descr="Shingle"/>
          <p:cNvSpPr txBox="1">
            <a:spLocks noChangeArrowheads="1"/>
          </p:cNvSpPr>
          <p:nvPr/>
        </p:nvSpPr>
        <p:spPr bwMode="auto">
          <a:xfrm>
            <a:off x="3492500" y="5715000"/>
            <a:ext cx="5651500" cy="720197"/>
          </a:xfrm>
          <a:prstGeom prst="rect">
            <a:avLst/>
          </a:prstGeom>
          <a:noFill/>
          <a:ln w="19050" algn="ctr">
            <a:noFill/>
            <a:miter lim="800000"/>
            <a:headEnd/>
            <a:tailEnd/>
          </a:ln>
          <a:effectLst/>
        </p:spPr>
        <p:txBody>
          <a:bodyPr>
            <a:spAutoFit/>
          </a:bodyPr>
          <a:lstStyle/>
          <a:p>
            <a:pPr algn="just">
              <a:lnSpc>
                <a:spcPct val="60000"/>
              </a:lnSpc>
              <a:spcBef>
                <a:spcPct val="50000"/>
              </a:spcBef>
            </a:pPr>
            <a:r>
              <a:rPr lang="en-US" sz="2400" b="0" dirty="0">
                <a:solidFill>
                  <a:srgbClr val="000000"/>
                </a:solidFill>
                <a:latin typeface="Times New Roman" pitchFamily="18" charset="0"/>
              </a:rPr>
              <a:t>c.	 Chốc đà mười mấy năm trời,</a:t>
            </a:r>
          </a:p>
          <a:p>
            <a:pPr algn="ctr">
              <a:lnSpc>
                <a:spcPct val="60000"/>
              </a:lnSpc>
              <a:spcBef>
                <a:spcPct val="50000"/>
              </a:spcBef>
            </a:pPr>
            <a:r>
              <a:rPr lang="en-US" sz="2400" b="0" dirty="0">
                <a:solidFill>
                  <a:srgbClr val="000000"/>
                </a:solidFill>
                <a:latin typeface="Times New Roman" pitchFamily="18" charset="0"/>
              </a:rPr>
              <a:t>Còn ra khi đã da mồi tóc sương</a:t>
            </a:r>
            <a:r>
              <a:rPr lang="en-US" sz="2400" b="0" dirty="0" smtClean="0">
                <a:solidFill>
                  <a:srgbClr val="000000"/>
                </a:solidFill>
                <a:latin typeface="Times New Roman" pitchFamily="18" charset="0"/>
              </a:rPr>
              <a:t>.</a:t>
            </a:r>
            <a:endParaRPr lang="en-US" sz="2400" b="0" dirty="0">
              <a:solidFill>
                <a:srgbClr val="000000"/>
              </a:solidFill>
              <a:latin typeface="Times New Roman" pitchFamily="18" charset="0"/>
            </a:endParaRPr>
          </a:p>
        </p:txBody>
      </p:sp>
      <p:sp>
        <p:nvSpPr>
          <p:cNvPr id="236570" name="Line 26"/>
          <p:cNvSpPr>
            <a:spLocks noChangeShapeType="1"/>
          </p:cNvSpPr>
          <p:nvPr/>
        </p:nvSpPr>
        <p:spPr bwMode="auto">
          <a:xfrm>
            <a:off x="3671888" y="1420812"/>
            <a:ext cx="1806575" cy="1588"/>
          </a:xfrm>
          <a:prstGeom prst="line">
            <a:avLst/>
          </a:prstGeom>
          <a:noFill/>
          <a:ln w="28575">
            <a:solidFill>
              <a:srgbClr val="FF0066"/>
            </a:solidFill>
            <a:round/>
            <a:headEnd/>
            <a:tailEnd/>
          </a:ln>
          <a:effectLst/>
        </p:spPr>
        <p:txBody>
          <a:bodyPr/>
          <a:lstStyle/>
          <a:p>
            <a:endParaRPr lang="en-US" sz="2400">
              <a:solidFill>
                <a:srgbClr val="000000"/>
              </a:solidFill>
            </a:endParaRPr>
          </a:p>
        </p:txBody>
      </p:sp>
      <p:sp>
        <p:nvSpPr>
          <p:cNvPr id="236571" name="Line 27"/>
          <p:cNvSpPr>
            <a:spLocks noChangeShapeType="1"/>
          </p:cNvSpPr>
          <p:nvPr/>
        </p:nvSpPr>
        <p:spPr bwMode="auto">
          <a:xfrm>
            <a:off x="5651500" y="1406525"/>
            <a:ext cx="2792413" cy="1587"/>
          </a:xfrm>
          <a:prstGeom prst="line">
            <a:avLst/>
          </a:prstGeom>
          <a:noFill/>
          <a:ln w="28575">
            <a:solidFill>
              <a:srgbClr val="FF0066"/>
            </a:solidFill>
            <a:round/>
            <a:headEnd/>
            <a:tailEnd/>
          </a:ln>
          <a:effectLst/>
        </p:spPr>
        <p:txBody>
          <a:bodyPr/>
          <a:lstStyle/>
          <a:p>
            <a:endParaRPr lang="en-US" sz="2400">
              <a:solidFill>
                <a:srgbClr val="000000"/>
              </a:solidFill>
            </a:endParaRPr>
          </a:p>
        </p:txBody>
      </p:sp>
      <p:sp>
        <p:nvSpPr>
          <p:cNvPr id="236572" name="Text Box 28"/>
          <p:cNvSpPr txBox="1">
            <a:spLocks noChangeArrowheads="1"/>
          </p:cNvSpPr>
          <p:nvPr/>
        </p:nvSpPr>
        <p:spPr bwMode="auto">
          <a:xfrm>
            <a:off x="0" y="1907536"/>
            <a:ext cx="3492500" cy="683264"/>
          </a:xfrm>
          <a:prstGeom prst="rect">
            <a:avLst/>
          </a:prstGeom>
          <a:noFill/>
          <a:ln w="9525">
            <a:noFill/>
            <a:miter lim="800000"/>
            <a:headEnd/>
            <a:tailEnd/>
          </a:ln>
          <a:effectLst/>
        </p:spPr>
        <p:txBody>
          <a:bodyPr>
            <a:spAutoFit/>
          </a:bodyPr>
          <a:lstStyle/>
          <a:p>
            <a:pPr algn="just" eaLnBrk="1" hangingPunct="1">
              <a:lnSpc>
                <a:spcPct val="80000"/>
              </a:lnSpc>
            </a:pPr>
            <a:r>
              <a:rPr lang="en-US" sz="2400" b="0" i="1" dirty="0">
                <a:solidFill>
                  <a:srgbClr val="000000"/>
                </a:solidFill>
                <a:latin typeface="Times New Roman" pitchFamily="18" charset="0"/>
              </a:rPr>
              <a:t>a. - </a:t>
            </a:r>
            <a:r>
              <a:rPr lang="en-US" sz="2400" b="0" i="1" u="sng" dirty="0">
                <a:solidFill>
                  <a:srgbClr val="000000"/>
                </a:solidFill>
                <a:latin typeface="Times New Roman" pitchFamily="18" charset="0"/>
              </a:rPr>
              <a:t>Sơn hào hải vị</a:t>
            </a:r>
            <a:r>
              <a:rPr lang="en-US" sz="2400" b="0" i="1" dirty="0">
                <a:solidFill>
                  <a:srgbClr val="000000"/>
                </a:solidFill>
                <a:latin typeface="Times New Roman" pitchFamily="18" charset="0"/>
              </a:rPr>
              <a:t>: những món ăn ngon, quý </a:t>
            </a:r>
            <a:r>
              <a:rPr lang="en-US" sz="2400" b="0" i="1" dirty="0" smtClean="0">
                <a:solidFill>
                  <a:srgbClr val="000000"/>
                </a:solidFill>
                <a:latin typeface="Times New Roman" pitchFamily="18" charset="0"/>
              </a:rPr>
              <a:t>hiếm.</a:t>
            </a:r>
            <a:endParaRPr lang="vi-VN" sz="2400" b="0" i="1" dirty="0">
              <a:solidFill>
                <a:srgbClr val="000000"/>
              </a:solidFill>
              <a:latin typeface="Times New Roman" pitchFamily="18" charset="0"/>
            </a:endParaRPr>
          </a:p>
        </p:txBody>
      </p:sp>
      <p:sp>
        <p:nvSpPr>
          <p:cNvPr id="236573" name="Text Box 29"/>
          <p:cNvSpPr txBox="1">
            <a:spLocks noChangeArrowheads="1"/>
          </p:cNvSpPr>
          <p:nvPr/>
        </p:nvSpPr>
        <p:spPr bwMode="auto">
          <a:xfrm>
            <a:off x="0" y="2743200"/>
            <a:ext cx="3492500" cy="978729"/>
          </a:xfrm>
          <a:prstGeom prst="rect">
            <a:avLst/>
          </a:prstGeom>
          <a:noFill/>
          <a:ln w="9525">
            <a:noFill/>
            <a:miter lim="800000"/>
            <a:headEnd/>
            <a:tailEnd/>
          </a:ln>
          <a:effectLst/>
        </p:spPr>
        <p:txBody>
          <a:bodyPr>
            <a:spAutoFit/>
          </a:bodyPr>
          <a:lstStyle/>
          <a:p>
            <a:pPr algn="just" eaLnBrk="1" hangingPunct="1">
              <a:lnSpc>
                <a:spcPct val="80000"/>
              </a:lnSpc>
            </a:pPr>
            <a:r>
              <a:rPr lang="en-US" sz="2400" b="0" i="1" dirty="0">
                <a:solidFill>
                  <a:srgbClr val="000000"/>
                </a:solidFill>
                <a:latin typeface="Times New Roman" pitchFamily="18" charset="0"/>
              </a:rPr>
              <a:t>- </a:t>
            </a:r>
            <a:r>
              <a:rPr lang="en-US" sz="2400" b="0" i="1" u="sng" dirty="0">
                <a:solidFill>
                  <a:srgbClr val="000000"/>
                </a:solidFill>
                <a:latin typeface="Times New Roman" pitchFamily="18" charset="0"/>
              </a:rPr>
              <a:t>Nem công chả phượng</a:t>
            </a:r>
            <a:r>
              <a:rPr lang="en-US" sz="2400" b="0" i="1" dirty="0">
                <a:solidFill>
                  <a:srgbClr val="000000"/>
                </a:solidFill>
                <a:latin typeface="Times New Roman" pitchFamily="18" charset="0"/>
              </a:rPr>
              <a:t>: những món ăn ngon, quý được trình bày đẹp.</a:t>
            </a:r>
            <a:endParaRPr lang="vi-VN" sz="2400" b="0" i="1" dirty="0">
              <a:solidFill>
                <a:srgbClr val="000000"/>
              </a:solidFill>
              <a:latin typeface="Times New Roman" pitchFamily="18" charset="0"/>
            </a:endParaRPr>
          </a:p>
        </p:txBody>
      </p:sp>
      <p:sp>
        <p:nvSpPr>
          <p:cNvPr id="236574" name="Text Box 30"/>
          <p:cNvSpPr txBox="1">
            <a:spLocks noChangeArrowheads="1"/>
          </p:cNvSpPr>
          <p:nvPr/>
        </p:nvSpPr>
        <p:spPr bwMode="auto">
          <a:xfrm>
            <a:off x="0" y="3962400"/>
            <a:ext cx="3492500" cy="384175"/>
          </a:xfrm>
          <a:prstGeom prst="rect">
            <a:avLst/>
          </a:prstGeom>
          <a:noFill/>
          <a:ln w="9525">
            <a:noFill/>
            <a:miter lim="800000"/>
            <a:headEnd/>
            <a:tailEnd/>
          </a:ln>
          <a:effectLst/>
        </p:spPr>
        <p:txBody>
          <a:bodyPr>
            <a:spAutoFit/>
          </a:bodyPr>
          <a:lstStyle/>
          <a:p>
            <a:pPr algn="just" eaLnBrk="1" hangingPunct="1">
              <a:lnSpc>
                <a:spcPct val="80000"/>
              </a:lnSpc>
            </a:pPr>
            <a:r>
              <a:rPr lang="en-US" sz="2400" b="0" i="1" dirty="0">
                <a:solidFill>
                  <a:srgbClr val="000000"/>
                </a:solidFill>
                <a:latin typeface="Times New Roman" pitchFamily="18" charset="0"/>
              </a:rPr>
              <a:t>b. </a:t>
            </a:r>
            <a:r>
              <a:rPr lang="en-US" sz="2400" b="0" i="1" u="sng" dirty="0">
                <a:solidFill>
                  <a:srgbClr val="000000"/>
                </a:solidFill>
                <a:latin typeface="Times New Roman" pitchFamily="18" charset="0"/>
              </a:rPr>
              <a:t>Khỏe như voi</a:t>
            </a:r>
            <a:r>
              <a:rPr lang="en-US" sz="2400" b="0" i="1" dirty="0">
                <a:solidFill>
                  <a:srgbClr val="000000"/>
                </a:solidFill>
                <a:latin typeface="Times New Roman" pitchFamily="18" charset="0"/>
              </a:rPr>
              <a:t>: rất khỏe.</a:t>
            </a:r>
            <a:endParaRPr lang="vi-VN" sz="2400" b="0" i="1" dirty="0">
              <a:solidFill>
                <a:srgbClr val="000000"/>
              </a:solidFill>
              <a:latin typeface="Times New Roman" pitchFamily="18" charset="0"/>
            </a:endParaRPr>
          </a:p>
        </p:txBody>
      </p:sp>
      <p:sp>
        <p:nvSpPr>
          <p:cNvPr id="236575" name="Text Box 31"/>
          <p:cNvSpPr txBox="1">
            <a:spLocks noChangeArrowheads="1"/>
          </p:cNvSpPr>
          <p:nvPr/>
        </p:nvSpPr>
        <p:spPr bwMode="auto">
          <a:xfrm>
            <a:off x="0" y="4419600"/>
            <a:ext cx="3492500" cy="978729"/>
          </a:xfrm>
          <a:prstGeom prst="rect">
            <a:avLst/>
          </a:prstGeom>
          <a:noFill/>
          <a:ln w="9525">
            <a:noFill/>
            <a:miter lim="800000"/>
            <a:headEnd/>
            <a:tailEnd/>
          </a:ln>
          <a:effectLst/>
        </p:spPr>
        <p:txBody>
          <a:bodyPr>
            <a:spAutoFit/>
          </a:bodyPr>
          <a:lstStyle/>
          <a:p>
            <a:pPr algn="just" eaLnBrk="1" hangingPunct="1">
              <a:lnSpc>
                <a:spcPct val="80000"/>
              </a:lnSpc>
            </a:pPr>
            <a:r>
              <a:rPr lang="en-US" sz="2400" b="0" i="1" dirty="0">
                <a:solidFill>
                  <a:srgbClr val="000000"/>
                </a:solidFill>
                <a:latin typeface="Times New Roman" pitchFamily="18" charset="0"/>
              </a:rPr>
              <a:t>- </a:t>
            </a:r>
            <a:r>
              <a:rPr lang="en-US" sz="2400" b="0" i="1" u="sng" dirty="0">
                <a:solidFill>
                  <a:srgbClr val="000000"/>
                </a:solidFill>
                <a:latin typeface="Times New Roman" pitchFamily="18" charset="0"/>
              </a:rPr>
              <a:t>Tứ cố vô thân</a:t>
            </a:r>
            <a:r>
              <a:rPr lang="en-US" sz="2400" b="0" i="1" dirty="0">
                <a:solidFill>
                  <a:srgbClr val="000000"/>
                </a:solidFill>
                <a:latin typeface="Times New Roman" pitchFamily="18" charset="0"/>
              </a:rPr>
              <a:t>: mồ côi, không có ai thân thiết, ruột thịt.</a:t>
            </a:r>
            <a:endParaRPr lang="vi-VN" sz="2400" b="0" i="1" dirty="0">
              <a:solidFill>
                <a:srgbClr val="000000"/>
              </a:solidFill>
              <a:latin typeface="Times New Roman" pitchFamily="18" charset="0"/>
            </a:endParaRPr>
          </a:p>
        </p:txBody>
      </p:sp>
      <p:sp>
        <p:nvSpPr>
          <p:cNvPr id="236576" name="Text Box 32"/>
          <p:cNvSpPr txBox="1">
            <a:spLocks noChangeArrowheads="1"/>
          </p:cNvSpPr>
          <p:nvPr/>
        </p:nvSpPr>
        <p:spPr bwMode="auto">
          <a:xfrm>
            <a:off x="0" y="5650671"/>
            <a:ext cx="3492500" cy="978729"/>
          </a:xfrm>
          <a:prstGeom prst="rect">
            <a:avLst/>
          </a:prstGeom>
          <a:noFill/>
          <a:ln w="9525">
            <a:noFill/>
            <a:miter lim="800000"/>
            <a:headEnd/>
            <a:tailEnd/>
          </a:ln>
          <a:effectLst/>
        </p:spPr>
        <p:txBody>
          <a:bodyPr>
            <a:spAutoFit/>
          </a:bodyPr>
          <a:lstStyle/>
          <a:p>
            <a:pPr algn="just" eaLnBrk="1" hangingPunct="1">
              <a:lnSpc>
                <a:spcPct val="80000"/>
              </a:lnSpc>
            </a:pPr>
            <a:r>
              <a:rPr lang="en-US" sz="2400" b="0" i="1" dirty="0" smtClean="0">
                <a:solidFill>
                  <a:srgbClr val="000000"/>
                </a:solidFill>
                <a:latin typeface="Times New Roman" pitchFamily="18" charset="0"/>
              </a:rPr>
              <a:t>c. </a:t>
            </a:r>
            <a:r>
              <a:rPr lang="en-US" sz="2400" b="0" i="1" u="sng" dirty="0">
                <a:solidFill>
                  <a:srgbClr val="000000"/>
                </a:solidFill>
                <a:latin typeface="Times New Roman" pitchFamily="18" charset="0"/>
              </a:rPr>
              <a:t>Da mồi tóc sương</a:t>
            </a:r>
            <a:r>
              <a:rPr lang="en-US" sz="2400" b="0" i="1" dirty="0">
                <a:solidFill>
                  <a:srgbClr val="000000"/>
                </a:solidFill>
                <a:latin typeface="Times New Roman" pitchFamily="18" charset="0"/>
              </a:rPr>
              <a:t>: </a:t>
            </a:r>
            <a:endParaRPr lang="en-US" sz="2400" b="0" i="1" dirty="0" smtClean="0">
              <a:solidFill>
                <a:srgbClr val="000000"/>
              </a:solidFill>
              <a:latin typeface="Times New Roman" pitchFamily="18" charset="0"/>
            </a:endParaRPr>
          </a:p>
          <a:p>
            <a:pPr algn="just" eaLnBrk="1" hangingPunct="1">
              <a:lnSpc>
                <a:spcPct val="80000"/>
              </a:lnSpc>
            </a:pPr>
            <a:r>
              <a:rPr lang="en-US" sz="2400" b="0" i="1" dirty="0" smtClean="0">
                <a:solidFill>
                  <a:srgbClr val="000000"/>
                </a:solidFill>
                <a:latin typeface="Times New Roman" pitchFamily="18" charset="0"/>
              </a:rPr>
              <a:t>chỉ </a:t>
            </a:r>
            <a:r>
              <a:rPr lang="en-US" sz="2400" b="0" i="1" dirty="0">
                <a:solidFill>
                  <a:srgbClr val="000000"/>
                </a:solidFill>
                <a:latin typeface="Times New Roman" pitchFamily="18" charset="0"/>
              </a:rPr>
              <a:t>người già, tóc </a:t>
            </a:r>
            <a:r>
              <a:rPr lang="en-US" sz="2400" b="0" i="1" dirty="0" smtClean="0">
                <a:solidFill>
                  <a:srgbClr val="000000"/>
                </a:solidFill>
                <a:latin typeface="Times New Roman" pitchFamily="18" charset="0"/>
              </a:rPr>
              <a:t>bạc</a:t>
            </a:r>
            <a:r>
              <a:rPr lang="en-US" sz="2400" b="0" i="1" dirty="0">
                <a:solidFill>
                  <a:srgbClr val="000000"/>
                </a:solidFill>
                <a:latin typeface="Times New Roman" pitchFamily="18" charset="0"/>
              </a:rPr>
              <a:t>, </a:t>
            </a:r>
            <a:r>
              <a:rPr lang="en-US" sz="2400" b="0" i="1" dirty="0" smtClean="0">
                <a:solidFill>
                  <a:srgbClr val="000000"/>
                </a:solidFill>
                <a:latin typeface="Times New Roman" pitchFamily="18" charset="0"/>
              </a:rPr>
              <a:t>da đồi </a:t>
            </a:r>
            <a:r>
              <a:rPr lang="en-US" sz="2400" b="0" i="1" dirty="0">
                <a:solidFill>
                  <a:srgbClr val="000000"/>
                </a:solidFill>
                <a:latin typeface="Times New Roman" pitchFamily="18" charset="0"/>
              </a:rPr>
              <a:t>mồi.</a:t>
            </a:r>
            <a:endParaRPr lang="vi-VN" sz="2400" b="0" i="1" dirty="0">
              <a:solidFill>
                <a:srgbClr val="000000"/>
              </a:solidFill>
              <a:latin typeface="Times New Roman" pitchFamily="18" charset="0"/>
            </a:endParaRPr>
          </a:p>
        </p:txBody>
      </p:sp>
      <p:sp>
        <p:nvSpPr>
          <p:cNvPr id="236577" name="Line 33"/>
          <p:cNvSpPr>
            <a:spLocks noChangeShapeType="1"/>
          </p:cNvSpPr>
          <p:nvPr/>
        </p:nvSpPr>
        <p:spPr bwMode="auto">
          <a:xfrm>
            <a:off x="4132263" y="3519487"/>
            <a:ext cx="1620837" cy="1588"/>
          </a:xfrm>
          <a:prstGeom prst="line">
            <a:avLst/>
          </a:prstGeom>
          <a:noFill/>
          <a:ln w="28575">
            <a:solidFill>
              <a:srgbClr val="FF0066"/>
            </a:solidFill>
            <a:round/>
            <a:headEnd/>
            <a:tailEnd/>
          </a:ln>
          <a:effectLst/>
        </p:spPr>
        <p:txBody>
          <a:bodyPr/>
          <a:lstStyle/>
          <a:p>
            <a:endParaRPr lang="en-US" sz="2400">
              <a:solidFill>
                <a:srgbClr val="000000"/>
              </a:solidFill>
            </a:endParaRPr>
          </a:p>
        </p:txBody>
      </p:sp>
      <p:sp>
        <p:nvSpPr>
          <p:cNvPr id="236578" name="Line 34"/>
          <p:cNvSpPr>
            <a:spLocks noChangeShapeType="1"/>
          </p:cNvSpPr>
          <p:nvPr/>
        </p:nvSpPr>
        <p:spPr bwMode="auto">
          <a:xfrm>
            <a:off x="5651500" y="4613275"/>
            <a:ext cx="1620838" cy="1587"/>
          </a:xfrm>
          <a:prstGeom prst="line">
            <a:avLst/>
          </a:prstGeom>
          <a:noFill/>
          <a:ln w="28575">
            <a:solidFill>
              <a:srgbClr val="FF0066"/>
            </a:solidFill>
            <a:round/>
            <a:headEnd/>
            <a:tailEnd/>
          </a:ln>
          <a:effectLst/>
        </p:spPr>
        <p:txBody>
          <a:bodyPr/>
          <a:lstStyle/>
          <a:p>
            <a:endParaRPr lang="en-US" sz="2400">
              <a:solidFill>
                <a:srgbClr val="000000"/>
              </a:solidFill>
            </a:endParaRPr>
          </a:p>
        </p:txBody>
      </p:sp>
      <p:sp>
        <p:nvSpPr>
          <p:cNvPr id="236579" name="Line 35"/>
          <p:cNvSpPr>
            <a:spLocks noChangeShapeType="1"/>
          </p:cNvSpPr>
          <p:nvPr/>
        </p:nvSpPr>
        <p:spPr bwMode="auto">
          <a:xfrm>
            <a:off x="6178550" y="6392862"/>
            <a:ext cx="1979613" cy="1588"/>
          </a:xfrm>
          <a:prstGeom prst="line">
            <a:avLst/>
          </a:prstGeom>
          <a:noFill/>
          <a:ln w="28575">
            <a:solidFill>
              <a:srgbClr val="FF0066"/>
            </a:solidFill>
            <a:round/>
            <a:headEnd/>
            <a:tailEnd/>
          </a:ln>
          <a:effectLst/>
        </p:spPr>
        <p:txBody>
          <a:bodyPr/>
          <a:lstStyle/>
          <a:p>
            <a:endParaRPr lang="en-US" sz="2400">
              <a:solidFill>
                <a:srgbClr val="000000"/>
              </a:solidFill>
            </a:endParaRPr>
          </a:p>
        </p:txBody>
      </p:sp>
      <p:sp>
        <p:nvSpPr>
          <p:cNvPr id="24" name="Rectangle 2"/>
          <p:cNvSpPr>
            <a:spLocks noGrp="1" noChangeArrowheads="1"/>
          </p:cNvSpPr>
          <p:nvPr>
            <p:ph type="title"/>
          </p:nvPr>
        </p:nvSpPr>
        <p:spPr>
          <a:xfrm>
            <a:off x="228600" y="0"/>
            <a:ext cx="3581400" cy="868363"/>
          </a:xfrm>
        </p:spPr>
        <p:txBody>
          <a:bodyPr/>
          <a:lstStyle/>
          <a:p>
            <a:r>
              <a:rPr lang="en-US" sz="3200" dirty="0" smtClean="0">
                <a:solidFill>
                  <a:srgbClr val="000000"/>
                </a:solidFill>
              </a:rPr>
              <a:t>IV – LUYỆN TẬP</a:t>
            </a:r>
            <a:endParaRPr lang="en-US" sz="3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6564"/>
                                        </p:tgtEl>
                                        <p:attrNameLst>
                                          <p:attrName>style.visibility</p:attrName>
                                        </p:attrNameLst>
                                      </p:cBhvr>
                                      <p:to>
                                        <p:strVal val="visible"/>
                                      </p:to>
                                    </p:set>
                                    <p:anim calcmode="discrete" valueType="clr">
                                      <p:cBhvr override="childStyle">
                                        <p:cTn id="7" dur="80"/>
                                        <p:tgtEl>
                                          <p:spTgt spid="2365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6564"/>
                                        </p:tgtEl>
                                        <p:attrNameLst>
                                          <p:attrName>fillcolor</p:attrName>
                                        </p:attrNameLst>
                                      </p:cBhvr>
                                      <p:tavLst>
                                        <p:tav tm="0">
                                          <p:val>
                                            <p:clrVal>
                                              <a:schemeClr val="accent2"/>
                                            </p:clrVal>
                                          </p:val>
                                        </p:tav>
                                        <p:tav tm="50000">
                                          <p:val>
                                            <p:clrVal>
                                              <a:schemeClr val="hlink"/>
                                            </p:clrVal>
                                          </p:val>
                                        </p:tav>
                                      </p:tavLst>
                                    </p:anim>
                                    <p:set>
                                      <p:cBhvr>
                                        <p:cTn id="9" dur="80"/>
                                        <p:tgtEl>
                                          <p:spTgt spid="23656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36567"/>
                                        </p:tgtEl>
                                        <p:attrNameLst>
                                          <p:attrName>style.visibility</p:attrName>
                                        </p:attrNameLst>
                                      </p:cBhvr>
                                      <p:to>
                                        <p:strVal val="visible"/>
                                      </p:to>
                                    </p:set>
                                    <p:animEffect transition="in" filter="strips(downLeft)">
                                      <p:cBhvr>
                                        <p:cTn id="14" dur="500"/>
                                        <p:tgtEl>
                                          <p:spTgt spid="23656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36568"/>
                                        </p:tgtEl>
                                        <p:attrNameLst>
                                          <p:attrName>style.visibility</p:attrName>
                                        </p:attrNameLst>
                                      </p:cBhvr>
                                      <p:to>
                                        <p:strVal val="visible"/>
                                      </p:to>
                                    </p:set>
                                    <p:animEffect transition="in" filter="strips(downLeft)">
                                      <p:cBhvr>
                                        <p:cTn id="19" dur="500"/>
                                        <p:tgtEl>
                                          <p:spTgt spid="23656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36569"/>
                                        </p:tgtEl>
                                        <p:attrNameLst>
                                          <p:attrName>style.visibility</p:attrName>
                                        </p:attrNameLst>
                                      </p:cBhvr>
                                      <p:to>
                                        <p:strVal val="visible"/>
                                      </p:to>
                                    </p:set>
                                    <p:animEffect transition="in" filter="strips(downLeft)">
                                      <p:cBhvr>
                                        <p:cTn id="24" dur="500"/>
                                        <p:tgtEl>
                                          <p:spTgt spid="23656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36570"/>
                                        </p:tgtEl>
                                        <p:attrNameLst>
                                          <p:attrName>style.visibility</p:attrName>
                                        </p:attrNameLst>
                                      </p:cBhvr>
                                      <p:to>
                                        <p:strVal val="visible"/>
                                      </p:to>
                                    </p:set>
                                    <p:anim calcmode="lin" valueType="num">
                                      <p:cBhvr>
                                        <p:cTn id="29" dur="500" fill="hold"/>
                                        <p:tgtEl>
                                          <p:spTgt spid="236570"/>
                                        </p:tgtEl>
                                        <p:attrNameLst>
                                          <p:attrName>ppt_w</p:attrName>
                                        </p:attrNameLst>
                                      </p:cBhvr>
                                      <p:tavLst>
                                        <p:tav tm="0">
                                          <p:val>
                                            <p:fltVal val="0"/>
                                          </p:val>
                                        </p:tav>
                                        <p:tav tm="100000">
                                          <p:val>
                                            <p:strVal val="#ppt_w"/>
                                          </p:val>
                                        </p:tav>
                                      </p:tavLst>
                                    </p:anim>
                                    <p:anim calcmode="lin" valueType="num">
                                      <p:cBhvr>
                                        <p:cTn id="30" dur="500" fill="hold"/>
                                        <p:tgtEl>
                                          <p:spTgt spid="236570"/>
                                        </p:tgtEl>
                                        <p:attrNameLst>
                                          <p:attrName>ppt_h</p:attrName>
                                        </p:attrNameLst>
                                      </p:cBhvr>
                                      <p:tavLst>
                                        <p:tav tm="0">
                                          <p:val>
                                            <p:fltVal val="0"/>
                                          </p:val>
                                        </p:tav>
                                        <p:tav tm="100000">
                                          <p:val>
                                            <p:strVal val="#ppt_h"/>
                                          </p:val>
                                        </p:tav>
                                      </p:tavLst>
                                    </p:anim>
                                    <p:animEffect transition="in" filter="fade">
                                      <p:cBhvr>
                                        <p:cTn id="31" dur="500"/>
                                        <p:tgtEl>
                                          <p:spTgt spid="23657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36571"/>
                                        </p:tgtEl>
                                        <p:attrNameLst>
                                          <p:attrName>style.visibility</p:attrName>
                                        </p:attrNameLst>
                                      </p:cBhvr>
                                      <p:to>
                                        <p:strVal val="visible"/>
                                      </p:to>
                                    </p:set>
                                    <p:anim calcmode="lin" valueType="num">
                                      <p:cBhvr>
                                        <p:cTn id="36" dur="500" fill="hold"/>
                                        <p:tgtEl>
                                          <p:spTgt spid="236571"/>
                                        </p:tgtEl>
                                        <p:attrNameLst>
                                          <p:attrName>ppt_w</p:attrName>
                                        </p:attrNameLst>
                                      </p:cBhvr>
                                      <p:tavLst>
                                        <p:tav tm="0">
                                          <p:val>
                                            <p:fltVal val="0"/>
                                          </p:val>
                                        </p:tav>
                                        <p:tav tm="100000">
                                          <p:val>
                                            <p:strVal val="#ppt_w"/>
                                          </p:val>
                                        </p:tav>
                                      </p:tavLst>
                                    </p:anim>
                                    <p:anim calcmode="lin" valueType="num">
                                      <p:cBhvr>
                                        <p:cTn id="37" dur="500" fill="hold"/>
                                        <p:tgtEl>
                                          <p:spTgt spid="236571"/>
                                        </p:tgtEl>
                                        <p:attrNameLst>
                                          <p:attrName>ppt_h</p:attrName>
                                        </p:attrNameLst>
                                      </p:cBhvr>
                                      <p:tavLst>
                                        <p:tav tm="0">
                                          <p:val>
                                            <p:fltVal val="0"/>
                                          </p:val>
                                        </p:tav>
                                        <p:tav tm="100000">
                                          <p:val>
                                            <p:strVal val="#ppt_h"/>
                                          </p:val>
                                        </p:tav>
                                      </p:tavLst>
                                    </p:anim>
                                    <p:animEffect transition="in" filter="fade">
                                      <p:cBhvr>
                                        <p:cTn id="38" dur="500"/>
                                        <p:tgtEl>
                                          <p:spTgt spid="236571"/>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236572"/>
                                        </p:tgtEl>
                                        <p:attrNameLst>
                                          <p:attrName>style.visibility</p:attrName>
                                        </p:attrNameLst>
                                      </p:cBhvr>
                                      <p:to>
                                        <p:strVal val="visible"/>
                                      </p:to>
                                    </p:set>
                                    <p:anim calcmode="discrete" valueType="clr">
                                      <p:cBhvr override="childStyle">
                                        <p:cTn id="43" dur="80"/>
                                        <p:tgtEl>
                                          <p:spTgt spid="236572"/>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36572"/>
                                        </p:tgtEl>
                                        <p:attrNameLst>
                                          <p:attrName>fillcolor</p:attrName>
                                        </p:attrNameLst>
                                      </p:cBhvr>
                                      <p:tavLst>
                                        <p:tav tm="0">
                                          <p:val>
                                            <p:clrVal>
                                              <a:schemeClr val="accent2"/>
                                            </p:clrVal>
                                          </p:val>
                                        </p:tav>
                                        <p:tav tm="50000">
                                          <p:val>
                                            <p:clrVal>
                                              <a:schemeClr val="hlink"/>
                                            </p:clrVal>
                                          </p:val>
                                        </p:tav>
                                      </p:tavLst>
                                    </p:anim>
                                    <p:set>
                                      <p:cBhvr>
                                        <p:cTn id="45" dur="80"/>
                                        <p:tgtEl>
                                          <p:spTgt spid="236572"/>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36573"/>
                                        </p:tgtEl>
                                        <p:attrNameLst>
                                          <p:attrName>style.visibility</p:attrName>
                                        </p:attrNameLst>
                                      </p:cBhvr>
                                      <p:to>
                                        <p:strVal val="visible"/>
                                      </p:to>
                                    </p:set>
                                    <p:anim calcmode="discrete" valueType="clr">
                                      <p:cBhvr override="childStyle">
                                        <p:cTn id="50" dur="80"/>
                                        <p:tgtEl>
                                          <p:spTgt spid="23657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36573"/>
                                        </p:tgtEl>
                                        <p:attrNameLst>
                                          <p:attrName>fillcolor</p:attrName>
                                        </p:attrNameLst>
                                      </p:cBhvr>
                                      <p:tavLst>
                                        <p:tav tm="0">
                                          <p:val>
                                            <p:clrVal>
                                              <a:schemeClr val="accent2"/>
                                            </p:clrVal>
                                          </p:val>
                                        </p:tav>
                                        <p:tav tm="50000">
                                          <p:val>
                                            <p:clrVal>
                                              <a:schemeClr val="hlink"/>
                                            </p:clrVal>
                                          </p:val>
                                        </p:tav>
                                      </p:tavLst>
                                    </p:anim>
                                    <p:set>
                                      <p:cBhvr>
                                        <p:cTn id="52" dur="80"/>
                                        <p:tgtEl>
                                          <p:spTgt spid="236573"/>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36577"/>
                                        </p:tgtEl>
                                        <p:attrNameLst>
                                          <p:attrName>style.visibility</p:attrName>
                                        </p:attrNameLst>
                                      </p:cBhvr>
                                      <p:to>
                                        <p:strVal val="visible"/>
                                      </p:to>
                                    </p:set>
                                    <p:anim calcmode="lin" valueType="num">
                                      <p:cBhvr>
                                        <p:cTn id="57" dur="500" fill="hold"/>
                                        <p:tgtEl>
                                          <p:spTgt spid="236577"/>
                                        </p:tgtEl>
                                        <p:attrNameLst>
                                          <p:attrName>ppt_w</p:attrName>
                                        </p:attrNameLst>
                                      </p:cBhvr>
                                      <p:tavLst>
                                        <p:tav tm="0">
                                          <p:val>
                                            <p:fltVal val="0"/>
                                          </p:val>
                                        </p:tav>
                                        <p:tav tm="100000">
                                          <p:val>
                                            <p:strVal val="#ppt_w"/>
                                          </p:val>
                                        </p:tav>
                                      </p:tavLst>
                                    </p:anim>
                                    <p:anim calcmode="lin" valueType="num">
                                      <p:cBhvr>
                                        <p:cTn id="58" dur="500" fill="hold"/>
                                        <p:tgtEl>
                                          <p:spTgt spid="236577"/>
                                        </p:tgtEl>
                                        <p:attrNameLst>
                                          <p:attrName>ppt_h</p:attrName>
                                        </p:attrNameLst>
                                      </p:cBhvr>
                                      <p:tavLst>
                                        <p:tav tm="0">
                                          <p:val>
                                            <p:fltVal val="0"/>
                                          </p:val>
                                        </p:tav>
                                        <p:tav tm="100000">
                                          <p:val>
                                            <p:strVal val="#ppt_h"/>
                                          </p:val>
                                        </p:tav>
                                      </p:tavLst>
                                    </p:anim>
                                    <p:animEffect transition="in" filter="fade">
                                      <p:cBhvr>
                                        <p:cTn id="59" dur="500"/>
                                        <p:tgtEl>
                                          <p:spTgt spid="23657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36578"/>
                                        </p:tgtEl>
                                        <p:attrNameLst>
                                          <p:attrName>style.visibility</p:attrName>
                                        </p:attrNameLst>
                                      </p:cBhvr>
                                      <p:to>
                                        <p:strVal val="visible"/>
                                      </p:to>
                                    </p:set>
                                    <p:anim calcmode="lin" valueType="num">
                                      <p:cBhvr>
                                        <p:cTn id="64" dur="500" fill="hold"/>
                                        <p:tgtEl>
                                          <p:spTgt spid="236578"/>
                                        </p:tgtEl>
                                        <p:attrNameLst>
                                          <p:attrName>ppt_w</p:attrName>
                                        </p:attrNameLst>
                                      </p:cBhvr>
                                      <p:tavLst>
                                        <p:tav tm="0">
                                          <p:val>
                                            <p:fltVal val="0"/>
                                          </p:val>
                                        </p:tav>
                                        <p:tav tm="100000">
                                          <p:val>
                                            <p:strVal val="#ppt_w"/>
                                          </p:val>
                                        </p:tav>
                                      </p:tavLst>
                                    </p:anim>
                                    <p:anim calcmode="lin" valueType="num">
                                      <p:cBhvr>
                                        <p:cTn id="65" dur="500" fill="hold"/>
                                        <p:tgtEl>
                                          <p:spTgt spid="236578"/>
                                        </p:tgtEl>
                                        <p:attrNameLst>
                                          <p:attrName>ppt_h</p:attrName>
                                        </p:attrNameLst>
                                      </p:cBhvr>
                                      <p:tavLst>
                                        <p:tav tm="0">
                                          <p:val>
                                            <p:fltVal val="0"/>
                                          </p:val>
                                        </p:tav>
                                        <p:tav tm="100000">
                                          <p:val>
                                            <p:strVal val="#ppt_h"/>
                                          </p:val>
                                        </p:tav>
                                      </p:tavLst>
                                    </p:anim>
                                    <p:animEffect transition="in" filter="fade">
                                      <p:cBhvr>
                                        <p:cTn id="66" dur="500"/>
                                        <p:tgtEl>
                                          <p:spTgt spid="236578"/>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236574"/>
                                        </p:tgtEl>
                                        <p:attrNameLst>
                                          <p:attrName>style.visibility</p:attrName>
                                        </p:attrNameLst>
                                      </p:cBhvr>
                                      <p:to>
                                        <p:strVal val="visible"/>
                                      </p:to>
                                    </p:set>
                                    <p:anim calcmode="discrete" valueType="clr">
                                      <p:cBhvr override="childStyle">
                                        <p:cTn id="71" dur="80"/>
                                        <p:tgtEl>
                                          <p:spTgt spid="236574"/>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36574"/>
                                        </p:tgtEl>
                                        <p:attrNameLst>
                                          <p:attrName>fillcolor</p:attrName>
                                        </p:attrNameLst>
                                      </p:cBhvr>
                                      <p:tavLst>
                                        <p:tav tm="0">
                                          <p:val>
                                            <p:clrVal>
                                              <a:schemeClr val="accent2"/>
                                            </p:clrVal>
                                          </p:val>
                                        </p:tav>
                                        <p:tav tm="50000">
                                          <p:val>
                                            <p:clrVal>
                                              <a:schemeClr val="hlink"/>
                                            </p:clrVal>
                                          </p:val>
                                        </p:tav>
                                      </p:tavLst>
                                    </p:anim>
                                    <p:set>
                                      <p:cBhvr>
                                        <p:cTn id="73" dur="80"/>
                                        <p:tgtEl>
                                          <p:spTgt spid="236574"/>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236575"/>
                                        </p:tgtEl>
                                        <p:attrNameLst>
                                          <p:attrName>style.visibility</p:attrName>
                                        </p:attrNameLst>
                                      </p:cBhvr>
                                      <p:to>
                                        <p:strVal val="visible"/>
                                      </p:to>
                                    </p:set>
                                    <p:anim calcmode="discrete" valueType="clr">
                                      <p:cBhvr override="childStyle">
                                        <p:cTn id="78" dur="80"/>
                                        <p:tgtEl>
                                          <p:spTgt spid="236575"/>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236575"/>
                                        </p:tgtEl>
                                        <p:attrNameLst>
                                          <p:attrName>fillcolor</p:attrName>
                                        </p:attrNameLst>
                                      </p:cBhvr>
                                      <p:tavLst>
                                        <p:tav tm="0">
                                          <p:val>
                                            <p:clrVal>
                                              <a:schemeClr val="accent2"/>
                                            </p:clrVal>
                                          </p:val>
                                        </p:tav>
                                        <p:tav tm="50000">
                                          <p:val>
                                            <p:clrVal>
                                              <a:schemeClr val="hlink"/>
                                            </p:clrVal>
                                          </p:val>
                                        </p:tav>
                                      </p:tavLst>
                                    </p:anim>
                                    <p:set>
                                      <p:cBhvr>
                                        <p:cTn id="80" dur="80"/>
                                        <p:tgtEl>
                                          <p:spTgt spid="236575"/>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236579"/>
                                        </p:tgtEl>
                                        <p:attrNameLst>
                                          <p:attrName>style.visibility</p:attrName>
                                        </p:attrNameLst>
                                      </p:cBhvr>
                                      <p:to>
                                        <p:strVal val="visible"/>
                                      </p:to>
                                    </p:set>
                                    <p:anim calcmode="lin" valueType="num">
                                      <p:cBhvr>
                                        <p:cTn id="85" dur="500" fill="hold"/>
                                        <p:tgtEl>
                                          <p:spTgt spid="236579"/>
                                        </p:tgtEl>
                                        <p:attrNameLst>
                                          <p:attrName>ppt_w</p:attrName>
                                        </p:attrNameLst>
                                      </p:cBhvr>
                                      <p:tavLst>
                                        <p:tav tm="0">
                                          <p:val>
                                            <p:fltVal val="0"/>
                                          </p:val>
                                        </p:tav>
                                        <p:tav tm="100000">
                                          <p:val>
                                            <p:strVal val="#ppt_w"/>
                                          </p:val>
                                        </p:tav>
                                      </p:tavLst>
                                    </p:anim>
                                    <p:anim calcmode="lin" valueType="num">
                                      <p:cBhvr>
                                        <p:cTn id="86" dur="500" fill="hold"/>
                                        <p:tgtEl>
                                          <p:spTgt spid="236579"/>
                                        </p:tgtEl>
                                        <p:attrNameLst>
                                          <p:attrName>ppt_h</p:attrName>
                                        </p:attrNameLst>
                                      </p:cBhvr>
                                      <p:tavLst>
                                        <p:tav tm="0">
                                          <p:val>
                                            <p:fltVal val="0"/>
                                          </p:val>
                                        </p:tav>
                                        <p:tav tm="100000">
                                          <p:val>
                                            <p:strVal val="#ppt_h"/>
                                          </p:val>
                                        </p:tav>
                                      </p:tavLst>
                                    </p:anim>
                                    <p:animEffect transition="in" filter="fade">
                                      <p:cBhvr>
                                        <p:cTn id="87" dur="500"/>
                                        <p:tgtEl>
                                          <p:spTgt spid="236579"/>
                                        </p:tgtEl>
                                      </p:cBhvr>
                                    </p:animEffect>
                                  </p:childTnLst>
                                </p:cTn>
                              </p:par>
                            </p:childTnLst>
                          </p:cTn>
                        </p:par>
                      </p:childTnLst>
                    </p:cTn>
                  </p:par>
                  <p:par>
                    <p:cTn id="88" fill="hold">
                      <p:stCondLst>
                        <p:cond delay="indefinite"/>
                      </p:stCondLst>
                      <p:childTnLst>
                        <p:par>
                          <p:cTn id="89" fill="hold">
                            <p:stCondLst>
                              <p:cond delay="0"/>
                            </p:stCondLst>
                            <p:childTnLst>
                              <p:par>
                                <p:cTn id="90" presetID="27" presetClass="entr" presetSubtype="0" fill="hold" grpId="0" nodeType="clickEffect">
                                  <p:stCondLst>
                                    <p:cond delay="0"/>
                                  </p:stCondLst>
                                  <p:iterate type="lt">
                                    <p:tmPct val="50000"/>
                                  </p:iterate>
                                  <p:childTnLst>
                                    <p:set>
                                      <p:cBhvr>
                                        <p:cTn id="91" dur="1" fill="hold">
                                          <p:stCondLst>
                                            <p:cond delay="0"/>
                                          </p:stCondLst>
                                        </p:cTn>
                                        <p:tgtEl>
                                          <p:spTgt spid="236576"/>
                                        </p:tgtEl>
                                        <p:attrNameLst>
                                          <p:attrName>style.visibility</p:attrName>
                                        </p:attrNameLst>
                                      </p:cBhvr>
                                      <p:to>
                                        <p:strVal val="visible"/>
                                      </p:to>
                                    </p:set>
                                    <p:anim calcmode="discrete" valueType="clr">
                                      <p:cBhvr override="childStyle">
                                        <p:cTn id="92" dur="80"/>
                                        <p:tgtEl>
                                          <p:spTgt spid="236576"/>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236576"/>
                                        </p:tgtEl>
                                        <p:attrNameLst>
                                          <p:attrName>fillcolor</p:attrName>
                                        </p:attrNameLst>
                                      </p:cBhvr>
                                      <p:tavLst>
                                        <p:tav tm="0">
                                          <p:val>
                                            <p:clrVal>
                                              <a:schemeClr val="accent2"/>
                                            </p:clrVal>
                                          </p:val>
                                        </p:tav>
                                        <p:tav tm="50000">
                                          <p:val>
                                            <p:clrVal>
                                              <a:schemeClr val="hlink"/>
                                            </p:clrVal>
                                          </p:val>
                                        </p:tav>
                                      </p:tavLst>
                                    </p:anim>
                                    <p:set>
                                      <p:cBhvr>
                                        <p:cTn id="94" dur="80"/>
                                        <p:tgtEl>
                                          <p:spTgt spid="2365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64" grpId="0"/>
      <p:bldP spid="236567" grpId="0"/>
      <p:bldP spid="236568" grpId="0"/>
      <p:bldP spid="236569" grpId="0"/>
      <p:bldP spid="236570" grpId="0" animBg="1"/>
      <p:bldP spid="236571" grpId="0" animBg="1"/>
      <p:bldP spid="236572" grpId="0"/>
      <p:bldP spid="236573" grpId="0"/>
      <p:bldP spid="236574" grpId="0"/>
      <p:bldP spid="236575" grpId="0"/>
      <p:bldP spid="236576" grpId="0"/>
      <p:bldP spid="236577" grpId="0" animBg="1"/>
      <p:bldP spid="236578" grpId="0" animBg="1"/>
      <p:bldP spid="2365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198437"/>
            <a:ext cx="3581400" cy="868363"/>
          </a:xfrm>
        </p:spPr>
        <p:txBody>
          <a:bodyPr/>
          <a:lstStyle/>
          <a:p>
            <a:r>
              <a:rPr lang="en-US" sz="3200" dirty="0" smtClean="0">
                <a:solidFill>
                  <a:srgbClr val="000000"/>
                </a:solidFill>
              </a:rPr>
              <a:t>IV – LUYỆN TẬP</a:t>
            </a:r>
            <a:endParaRPr lang="en-US" sz="3200" dirty="0">
              <a:solidFill>
                <a:srgbClr val="000000"/>
              </a:solidFill>
            </a:endParaRPr>
          </a:p>
        </p:txBody>
      </p:sp>
      <p:sp>
        <p:nvSpPr>
          <p:cNvPr id="5" name="TextBox 4"/>
          <p:cNvSpPr txBox="1"/>
          <p:nvPr/>
        </p:nvSpPr>
        <p:spPr>
          <a:xfrm>
            <a:off x="762000" y="1214735"/>
            <a:ext cx="8077200" cy="461665"/>
          </a:xfrm>
          <a:prstGeom prst="rect">
            <a:avLst/>
          </a:prstGeom>
          <a:noFill/>
        </p:spPr>
        <p:txBody>
          <a:bodyPr wrap="square" rtlCol="0">
            <a:spAutoFit/>
          </a:bodyPr>
          <a:lstStyle/>
          <a:p>
            <a:r>
              <a:rPr lang="en-US" sz="2400" b="1" dirty="0" smtClean="0">
                <a:solidFill>
                  <a:srgbClr val="000000"/>
                </a:solidFill>
                <a:latin typeface="Cambria" pitchFamily="18" charset="0"/>
              </a:rPr>
              <a:t>BT 2 :	      Điền thêm yếu tố để thành ngữ trọn vẹn :</a:t>
            </a:r>
            <a:endParaRPr lang="en-US" sz="2400" b="1" dirty="0">
              <a:solidFill>
                <a:srgbClr val="000000"/>
              </a:solidFill>
              <a:latin typeface="Cambria" pitchFamily="18" charset="0"/>
            </a:endParaRPr>
          </a:p>
        </p:txBody>
      </p:sp>
      <p:sp>
        <p:nvSpPr>
          <p:cNvPr id="33" name="TextBox 32"/>
          <p:cNvSpPr txBox="1"/>
          <p:nvPr/>
        </p:nvSpPr>
        <p:spPr>
          <a:xfrm>
            <a:off x="2438400" y="1905000"/>
            <a:ext cx="4800600" cy="4154984"/>
          </a:xfrm>
          <a:prstGeom prst="rect">
            <a:avLst/>
          </a:prstGeom>
          <a:noFill/>
        </p:spPr>
        <p:txBody>
          <a:bodyPr wrap="square" rtlCol="0">
            <a:spAutoFit/>
          </a:bodyPr>
          <a:lstStyle/>
          <a:p>
            <a:pPr>
              <a:buFontTx/>
              <a:buChar char="-"/>
            </a:pPr>
            <a:r>
              <a:rPr lang="en-US" sz="2400" dirty="0" smtClean="0">
                <a:solidFill>
                  <a:srgbClr val="000000"/>
                </a:solidFill>
                <a:latin typeface="Cambria" pitchFamily="18" charset="0"/>
              </a:rPr>
              <a:t>Lời               tiếng nói.</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Một nắng hai      </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Ngày lành tháng</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No cơm ấm</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Bách                   bách thắng.</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Sinh                lập nghiệp.</a:t>
            </a:r>
            <a:endParaRPr lang="en-US" sz="2400" dirty="0">
              <a:solidFill>
                <a:srgbClr val="000000"/>
              </a:solidFill>
              <a:latin typeface="Cambria" pitchFamily="18" charset="0"/>
            </a:endParaRPr>
          </a:p>
        </p:txBody>
      </p:sp>
      <p:sp>
        <p:nvSpPr>
          <p:cNvPr id="34" name="TextBox 33"/>
          <p:cNvSpPr txBox="1"/>
          <p:nvPr/>
        </p:nvSpPr>
        <p:spPr>
          <a:xfrm>
            <a:off x="2438400" y="1905000"/>
            <a:ext cx="4800600" cy="4154984"/>
          </a:xfrm>
          <a:prstGeom prst="rect">
            <a:avLst/>
          </a:prstGeom>
          <a:noFill/>
        </p:spPr>
        <p:txBody>
          <a:bodyPr wrap="square" rtlCol="0">
            <a:spAutoFit/>
          </a:bodyPr>
          <a:lstStyle/>
          <a:p>
            <a:pPr>
              <a:buFontTx/>
              <a:buChar char="-"/>
            </a:pPr>
            <a:r>
              <a:rPr lang="en-US" sz="2400" dirty="0" smtClean="0">
                <a:solidFill>
                  <a:srgbClr val="000000"/>
                </a:solidFill>
                <a:latin typeface="Cambria" pitchFamily="18" charset="0"/>
              </a:rPr>
              <a:t>Lời      </a:t>
            </a:r>
            <a:r>
              <a:rPr lang="en-US" sz="2400" dirty="0" smtClean="0">
                <a:solidFill>
                  <a:srgbClr val="FF0000"/>
                </a:solidFill>
                <a:latin typeface="Cambria" pitchFamily="18" charset="0"/>
              </a:rPr>
              <a:t>ăn</a:t>
            </a:r>
            <a:r>
              <a:rPr lang="en-US" sz="2400" dirty="0" smtClean="0">
                <a:solidFill>
                  <a:srgbClr val="000000"/>
                </a:solidFill>
                <a:latin typeface="Cambria" pitchFamily="18" charset="0"/>
              </a:rPr>
              <a:t>    tiếng nói.</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Một nắng hai   </a:t>
            </a:r>
            <a:r>
              <a:rPr lang="en-US" sz="2400" dirty="0" smtClean="0">
                <a:solidFill>
                  <a:srgbClr val="FF0000"/>
                </a:solidFill>
                <a:latin typeface="Cambria" pitchFamily="18" charset="0"/>
              </a:rPr>
              <a:t>sương</a:t>
            </a:r>
            <a:r>
              <a:rPr lang="en-US" sz="2400" dirty="0" smtClean="0">
                <a:solidFill>
                  <a:srgbClr val="000000"/>
                </a:solidFill>
                <a:latin typeface="Cambria" pitchFamily="18" charset="0"/>
              </a:rPr>
              <a:t>   </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Ngày lành tháng  </a:t>
            </a:r>
            <a:r>
              <a:rPr lang="en-US" sz="2400" dirty="0" smtClean="0">
                <a:solidFill>
                  <a:srgbClr val="FF0000"/>
                </a:solidFill>
                <a:latin typeface="Cambria" pitchFamily="18" charset="0"/>
              </a:rPr>
              <a:t> tốt</a:t>
            </a:r>
            <a:endParaRPr lang="en-US" sz="2400" dirty="0" smtClean="0">
              <a:solidFill>
                <a:srgbClr val="000000"/>
              </a:solidFill>
              <a:latin typeface="Cambria" pitchFamily="18" charset="0"/>
            </a:endParaRP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No cơm ấm   </a:t>
            </a:r>
            <a:r>
              <a:rPr lang="en-US" sz="2400" dirty="0" smtClean="0">
                <a:solidFill>
                  <a:srgbClr val="FF0000"/>
                </a:solidFill>
                <a:latin typeface="Cambria" pitchFamily="18" charset="0"/>
              </a:rPr>
              <a:t>áo</a:t>
            </a:r>
            <a:endParaRPr lang="en-US" sz="2400" dirty="0" smtClean="0">
              <a:solidFill>
                <a:srgbClr val="000000"/>
              </a:solidFill>
              <a:latin typeface="Cambria" pitchFamily="18" charset="0"/>
            </a:endParaRP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Bách    </a:t>
            </a:r>
            <a:r>
              <a:rPr lang="en-US" sz="2400" dirty="0" smtClean="0">
                <a:solidFill>
                  <a:srgbClr val="FF0000"/>
                </a:solidFill>
                <a:latin typeface="Cambria" pitchFamily="18" charset="0"/>
              </a:rPr>
              <a:t>chiến</a:t>
            </a:r>
            <a:r>
              <a:rPr lang="en-US" sz="2400" dirty="0" smtClean="0">
                <a:solidFill>
                  <a:srgbClr val="000000"/>
                </a:solidFill>
                <a:latin typeface="Cambria" pitchFamily="18" charset="0"/>
              </a:rPr>
              <a:t>    bách thắng.</a:t>
            </a:r>
          </a:p>
          <a:p>
            <a:pPr>
              <a:buFontTx/>
              <a:buChar char="-"/>
            </a:pPr>
            <a:endParaRPr lang="en-US" sz="2400" dirty="0" smtClean="0">
              <a:solidFill>
                <a:srgbClr val="000000"/>
              </a:solidFill>
              <a:latin typeface="Cambria" pitchFamily="18" charset="0"/>
            </a:endParaRPr>
          </a:p>
          <a:p>
            <a:pPr>
              <a:buFontTx/>
              <a:buChar char="-"/>
            </a:pPr>
            <a:r>
              <a:rPr lang="en-US" sz="2400" dirty="0" smtClean="0">
                <a:solidFill>
                  <a:srgbClr val="000000"/>
                </a:solidFill>
                <a:latin typeface="Cambria" pitchFamily="18" charset="0"/>
              </a:rPr>
              <a:t>Sinh      </a:t>
            </a:r>
            <a:r>
              <a:rPr lang="en-US" sz="2400" dirty="0" smtClean="0">
                <a:solidFill>
                  <a:srgbClr val="FF0000"/>
                </a:solidFill>
                <a:latin typeface="Cambria" pitchFamily="18" charset="0"/>
              </a:rPr>
              <a:t>cơ</a:t>
            </a:r>
            <a:r>
              <a:rPr lang="en-US" sz="2400" dirty="0" smtClean="0">
                <a:solidFill>
                  <a:srgbClr val="000000"/>
                </a:solidFill>
                <a:latin typeface="Cambria" pitchFamily="18" charset="0"/>
              </a:rPr>
              <a:t>     lập nghiệp.</a:t>
            </a:r>
            <a:endParaRPr lang="en-US" sz="2400"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3"/>
                                        </p:tgtEl>
                                        <p:attrNameLst>
                                          <p:attrName>ppt_y</p:attrName>
                                        </p:attrNameLst>
                                      </p:cBhvr>
                                      <p:tavLst>
                                        <p:tav tm="0">
                                          <p:val>
                                            <p:strVal val="#ppt_y"/>
                                          </p:val>
                                        </p:tav>
                                        <p:tav tm="100000">
                                          <p:val>
                                            <p:strVal val="#ppt_y"/>
                                          </p:val>
                                        </p:tav>
                                      </p:tavLst>
                                    </p:anim>
                                    <p:anim calcmode="lin" valueType="num">
                                      <p:cBhvr>
                                        <p:cTn id="1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
                                        </p:tgtEl>
                                        <p:attrNameLst>
                                          <p:attrName>ppt_y</p:attrName>
                                        </p:attrNameLst>
                                      </p:cBhvr>
                                      <p:tavLst>
                                        <p:tav tm="0">
                                          <p:val>
                                            <p:strVal val="#ppt_y"/>
                                          </p:val>
                                        </p:tav>
                                        <p:tav tm="100000">
                                          <p:val>
                                            <p:strVal val="#ppt_y"/>
                                          </p:val>
                                        </p:tav>
                                      </p:tavLst>
                                    </p:anim>
                                    <p:anim calcmode="lin" valueType="num">
                                      <p:cBhvr>
                                        <p:cTn id="25"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198437"/>
            <a:ext cx="3581400" cy="868363"/>
          </a:xfrm>
        </p:spPr>
        <p:txBody>
          <a:bodyPr/>
          <a:lstStyle/>
          <a:p>
            <a:r>
              <a:rPr lang="en-US" sz="3200" dirty="0" smtClean="0">
                <a:solidFill>
                  <a:srgbClr val="000000"/>
                </a:solidFill>
              </a:rPr>
              <a:t>IV – LUYỆN TẬP</a:t>
            </a:r>
            <a:endParaRPr lang="en-US" sz="3200" dirty="0">
              <a:solidFill>
                <a:srgbClr val="000000"/>
              </a:solidFill>
            </a:endParaRPr>
          </a:p>
        </p:txBody>
      </p:sp>
      <p:sp>
        <p:nvSpPr>
          <p:cNvPr id="5" name="TextBox 4"/>
          <p:cNvSpPr txBox="1"/>
          <p:nvPr/>
        </p:nvSpPr>
        <p:spPr>
          <a:xfrm>
            <a:off x="762000" y="1214735"/>
            <a:ext cx="8077200" cy="461665"/>
          </a:xfrm>
          <a:prstGeom prst="rect">
            <a:avLst/>
          </a:prstGeom>
          <a:noFill/>
        </p:spPr>
        <p:txBody>
          <a:bodyPr wrap="square" rtlCol="0">
            <a:spAutoFit/>
          </a:bodyPr>
          <a:lstStyle/>
          <a:p>
            <a:r>
              <a:rPr lang="en-US" sz="2400" b="1" dirty="0" smtClean="0">
                <a:solidFill>
                  <a:srgbClr val="000000"/>
                </a:solidFill>
                <a:latin typeface="Cambria" pitchFamily="18" charset="0"/>
              </a:rPr>
              <a:t>BT 4 :	      Sưu tầm và giải nghĩa thành ngữ :</a:t>
            </a:r>
            <a:endParaRPr lang="en-US" sz="2400" b="1"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8" name="WordArt 14"/>
          <p:cNvSpPr>
            <a:spLocks noChangeArrowheads="1" noChangeShapeType="1" noTextEdit="1"/>
          </p:cNvSpPr>
          <p:nvPr/>
        </p:nvSpPr>
        <p:spPr bwMode="auto">
          <a:xfrm>
            <a:off x="152400" y="1219200"/>
            <a:ext cx="4665663" cy="969963"/>
          </a:xfrm>
          <a:prstGeom prst="rect">
            <a:avLst/>
          </a:prstGeom>
        </p:spPr>
        <p:txBody>
          <a:bodyPr wrap="none" fromWordArt="1">
            <a:prstTxWarp prst="textWave2">
              <a:avLst>
                <a:gd name="adj1" fmla="val 13005"/>
                <a:gd name="adj2" fmla="val 0"/>
              </a:avLst>
            </a:prstTxWarp>
          </a:bodyPr>
          <a:lstStyle/>
          <a:p>
            <a:pPr algn="ctr"/>
            <a:r>
              <a:rPr lang="vi-VN" sz="3600" kern="10" dirty="0">
                <a:ln w="9525">
                  <a:solidFill>
                    <a:srgbClr val="FF0000"/>
                  </a:solidFill>
                  <a:round/>
                  <a:headEnd/>
                  <a:tailEnd/>
                </a:ln>
                <a:solidFill>
                  <a:srgbClr val="FF66CC"/>
                </a:solidFill>
                <a:latin typeface="Times New Roman"/>
                <a:cs typeface="Times New Roman"/>
              </a:rPr>
              <a:t>Nhìn hình... đoán thành ngữ</a:t>
            </a:r>
            <a:endParaRPr lang="en-US" sz="3600" kern="10" dirty="0">
              <a:ln w="9525">
                <a:solidFill>
                  <a:srgbClr val="FF0000"/>
                </a:solidFill>
                <a:round/>
                <a:headEnd/>
                <a:tailEnd/>
              </a:ln>
              <a:solidFill>
                <a:srgbClr val="FF66CC"/>
              </a:solidFill>
              <a:latin typeface="Times New Roman"/>
              <a:cs typeface="Times New Roman"/>
            </a:endParaRPr>
          </a:p>
        </p:txBody>
      </p:sp>
      <p:pic>
        <p:nvPicPr>
          <p:cNvPr id="251920" name="Picture 16" descr="cá sấu khóc"/>
          <p:cNvPicPr>
            <a:picLocks noChangeAspect="1" noChangeArrowheads="1"/>
          </p:cNvPicPr>
          <p:nvPr/>
        </p:nvPicPr>
        <p:blipFill>
          <a:blip r:embed="rId2"/>
          <a:srcRect/>
          <a:stretch>
            <a:fillRect/>
          </a:stretch>
        </p:blipFill>
        <p:spPr bwMode="auto">
          <a:xfrm>
            <a:off x="4075113" y="2168525"/>
            <a:ext cx="4500562" cy="2514600"/>
          </a:xfrm>
          <a:prstGeom prst="rect">
            <a:avLst/>
          </a:prstGeom>
          <a:noFill/>
        </p:spPr>
      </p:pic>
      <p:sp>
        <p:nvSpPr>
          <p:cNvPr id="251921" name="AutoShape 17"/>
          <p:cNvSpPr>
            <a:spLocks noChangeArrowheads="1"/>
          </p:cNvSpPr>
          <p:nvPr/>
        </p:nvSpPr>
        <p:spPr bwMode="auto">
          <a:xfrm rot="6106831">
            <a:off x="5824538" y="2824162"/>
            <a:ext cx="166688" cy="119063"/>
          </a:xfrm>
          <a:prstGeom prst="wedgeEllipseCallout">
            <a:avLst>
              <a:gd name="adj1" fmla="val -126616"/>
              <a:gd name="adj2" fmla="val 49917"/>
            </a:avLst>
          </a:prstGeom>
          <a:solidFill>
            <a:schemeClr val="bg1"/>
          </a:solidFill>
          <a:ln w="9525">
            <a:solidFill>
              <a:schemeClr val="tx1"/>
            </a:solidFill>
            <a:miter lim="800000"/>
            <a:headEnd/>
            <a:tailEnd/>
          </a:ln>
          <a:effectLst/>
        </p:spPr>
        <p:txBody>
          <a:bodyPr rot="10800000" vert="eaVert"/>
          <a:lstStyle/>
          <a:p>
            <a:pPr algn="ctr" eaLnBrk="1" hangingPunct="1"/>
            <a:endParaRPr lang="en-US" b="0">
              <a:latin typeface="Times New Roman" pitchFamily="18" charset="0"/>
            </a:endParaRPr>
          </a:p>
        </p:txBody>
      </p:sp>
      <p:sp>
        <p:nvSpPr>
          <p:cNvPr id="251922" name="AutoShape 18"/>
          <p:cNvSpPr>
            <a:spLocks noChangeArrowheads="1"/>
          </p:cNvSpPr>
          <p:nvPr/>
        </p:nvSpPr>
        <p:spPr bwMode="auto">
          <a:xfrm rot="6106831">
            <a:off x="5944394" y="3161507"/>
            <a:ext cx="165100" cy="119062"/>
          </a:xfrm>
          <a:prstGeom prst="wedgeEllipseCallout">
            <a:avLst>
              <a:gd name="adj1" fmla="val -126616"/>
              <a:gd name="adj2" fmla="val 49917"/>
            </a:avLst>
          </a:prstGeom>
          <a:solidFill>
            <a:schemeClr val="bg1"/>
          </a:solidFill>
          <a:ln w="9525">
            <a:solidFill>
              <a:schemeClr val="tx1"/>
            </a:solidFill>
            <a:miter lim="800000"/>
            <a:headEnd/>
            <a:tailEnd/>
          </a:ln>
          <a:effectLst/>
        </p:spPr>
        <p:txBody>
          <a:bodyPr rot="10800000" vert="eaVert"/>
          <a:lstStyle/>
          <a:p>
            <a:pPr algn="ctr" eaLnBrk="1" hangingPunct="1"/>
            <a:endParaRPr lang="en-US" b="0">
              <a:latin typeface="Times New Roman" pitchFamily="18" charset="0"/>
            </a:endParaRPr>
          </a:p>
        </p:txBody>
      </p:sp>
      <p:sp>
        <p:nvSpPr>
          <p:cNvPr id="251923" name="AutoShape 19"/>
          <p:cNvSpPr>
            <a:spLocks noChangeArrowheads="1"/>
          </p:cNvSpPr>
          <p:nvPr/>
        </p:nvSpPr>
        <p:spPr bwMode="auto">
          <a:xfrm rot="6106831">
            <a:off x="6061869" y="3540919"/>
            <a:ext cx="165100" cy="119062"/>
          </a:xfrm>
          <a:prstGeom prst="wedgeEllipseCallout">
            <a:avLst>
              <a:gd name="adj1" fmla="val -126616"/>
              <a:gd name="adj2" fmla="val 49917"/>
            </a:avLst>
          </a:prstGeom>
          <a:solidFill>
            <a:schemeClr val="bg1"/>
          </a:solidFill>
          <a:ln w="9525">
            <a:solidFill>
              <a:schemeClr val="tx1"/>
            </a:solidFill>
            <a:miter lim="800000"/>
            <a:headEnd/>
            <a:tailEnd/>
          </a:ln>
          <a:effectLst/>
        </p:spPr>
        <p:txBody>
          <a:bodyPr rot="10800000" vert="eaVert"/>
          <a:lstStyle/>
          <a:p>
            <a:pPr algn="ctr" eaLnBrk="1" hangingPunct="1"/>
            <a:endParaRPr lang="en-US" b="0">
              <a:latin typeface="Times New Roman" pitchFamily="18" charset="0"/>
            </a:endParaRPr>
          </a:p>
        </p:txBody>
      </p:sp>
      <p:sp>
        <p:nvSpPr>
          <p:cNvPr id="251924" name="WordArt 20"/>
          <p:cNvSpPr>
            <a:spLocks noChangeArrowheads="1" noChangeShapeType="1" noTextEdit="1"/>
          </p:cNvSpPr>
          <p:nvPr/>
        </p:nvSpPr>
        <p:spPr bwMode="auto">
          <a:xfrm>
            <a:off x="4572000" y="4689475"/>
            <a:ext cx="3600450" cy="360363"/>
          </a:xfrm>
          <a:prstGeom prst="rect">
            <a:avLst/>
          </a:prstGeom>
        </p:spPr>
        <p:txBody>
          <a:bodyPr wrap="none" fromWordArt="1">
            <a:prstTxWarp prst="textPlain">
              <a:avLst>
                <a:gd name="adj" fmla="val 50000"/>
              </a:avLst>
            </a:prstTxWarp>
          </a:bodyPr>
          <a:lstStyle/>
          <a:p>
            <a:pPr algn="ctr"/>
            <a:r>
              <a:rPr lang="vi-VN" sz="3600" kern="10">
                <a:ln w="9525">
                  <a:solidFill>
                    <a:srgbClr val="800080"/>
                  </a:solidFill>
                  <a:round/>
                  <a:headEnd/>
                  <a:tailEnd/>
                </a:ln>
                <a:solidFill>
                  <a:srgbClr val="FFFF00"/>
                </a:solidFill>
                <a:latin typeface="Times New Roman"/>
                <a:cs typeface="Times New Roman"/>
              </a:rPr>
              <a:t>Nước mắt cá sấu</a:t>
            </a:r>
            <a:endParaRPr lang="en-US" sz="3600" kern="10">
              <a:ln w="9525">
                <a:solidFill>
                  <a:srgbClr val="800080"/>
                </a:solidFill>
                <a:round/>
                <a:headEnd/>
                <a:tailEnd/>
              </a:ln>
              <a:solidFill>
                <a:srgbClr val="FFFF00"/>
              </a:solidFill>
              <a:latin typeface="Times New Roman"/>
              <a:cs typeface="Times New Roman"/>
            </a:endParaRPr>
          </a:p>
        </p:txBody>
      </p:sp>
      <p:sp>
        <p:nvSpPr>
          <p:cNvPr id="251925" name="Text Box 21"/>
          <p:cNvSpPr txBox="1">
            <a:spLocks noChangeArrowheads="1"/>
          </p:cNvSpPr>
          <p:nvPr/>
        </p:nvSpPr>
        <p:spPr bwMode="auto">
          <a:xfrm>
            <a:off x="3492500" y="5229225"/>
            <a:ext cx="5651500" cy="946150"/>
          </a:xfrm>
          <a:prstGeom prst="rect">
            <a:avLst/>
          </a:prstGeom>
          <a:noFill/>
          <a:ln w="9525">
            <a:noFill/>
            <a:miter lim="800000"/>
            <a:headEnd/>
            <a:tailEnd/>
          </a:ln>
          <a:effectLst/>
        </p:spPr>
        <p:txBody>
          <a:bodyPr>
            <a:spAutoFit/>
          </a:bodyPr>
          <a:lstStyle/>
          <a:p>
            <a:pPr algn="just" eaLnBrk="1" hangingPunct="1">
              <a:spcBef>
                <a:spcPct val="50000"/>
              </a:spcBef>
            </a:pPr>
            <a:r>
              <a:rPr lang="en-US" sz="2800" i="1">
                <a:solidFill>
                  <a:srgbClr val="006600"/>
                </a:solidFill>
                <a:latin typeface="Times New Roman" pitchFamily="18" charset="0"/>
                <a:sym typeface="Wingdings" pitchFamily="2" charset="2"/>
              </a:rPr>
              <a:t> Sự gian xảo, giả tạo, giả vờ tốt bụng, nhân từ của những kẻ xấu.</a:t>
            </a:r>
            <a:endParaRPr lang="en-US" sz="2800" i="1">
              <a:solidFill>
                <a:srgbClr val="0066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1918"/>
                                        </p:tgtEl>
                                        <p:attrNameLst>
                                          <p:attrName>style.visibility</p:attrName>
                                        </p:attrNameLst>
                                      </p:cBhvr>
                                      <p:to>
                                        <p:strVal val="visible"/>
                                      </p:to>
                                    </p:set>
                                    <p:anim calcmode="discrete" valueType="clr">
                                      <p:cBhvr override="childStyle">
                                        <p:cTn id="7" dur="80"/>
                                        <p:tgtEl>
                                          <p:spTgt spid="2519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1918"/>
                                        </p:tgtEl>
                                        <p:attrNameLst>
                                          <p:attrName>fillcolor</p:attrName>
                                        </p:attrNameLst>
                                      </p:cBhvr>
                                      <p:tavLst>
                                        <p:tav tm="0">
                                          <p:val>
                                            <p:clrVal>
                                              <a:schemeClr val="accent2"/>
                                            </p:clrVal>
                                          </p:val>
                                        </p:tav>
                                        <p:tav tm="50000">
                                          <p:val>
                                            <p:clrVal>
                                              <a:schemeClr val="hlink"/>
                                            </p:clrVal>
                                          </p:val>
                                        </p:tav>
                                      </p:tavLst>
                                    </p:anim>
                                    <p:set>
                                      <p:cBhvr>
                                        <p:cTn id="9" dur="80"/>
                                        <p:tgtEl>
                                          <p:spTgt spid="251918"/>
                                        </p:tgtEl>
                                        <p:attrNameLst>
                                          <p:attrName>fill.type</p:attrName>
                                        </p:attrNameLst>
                                      </p:cBhvr>
                                      <p:to>
                                        <p:strVal val="solid"/>
                                      </p:to>
                                    </p:set>
                                  </p:childTnLst>
                                </p:cTn>
                              </p:par>
                              <p:par>
                                <p:cTn id="10" presetID="42" presetClass="path" presetSubtype="0" repeatCount="indefinite" accel="50000" decel="50000" fill="hold" grpId="0" nodeType="withEffect">
                                  <p:stCondLst>
                                    <p:cond delay="0"/>
                                  </p:stCondLst>
                                  <p:childTnLst>
                                    <p:animMotion origin="layout" path="M 3.05556E-6 -4.39306E-6 L 3.05556E-6 0.28925 " pathEditMode="relative" rAng="0" ptsTypes="AA">
                                      <p:cBhvr>
                                        <p:cTn id="11" dur="2000" fill="hold"/>
                                        <p:tgtEl>
                                          <p:spTgt spid="251921"/>
                                        </p:tgtEl>
                                        <p:attrNameLst>
                                          <p:attrName>ppt_x</p:attrName>
                                          <p:attrName>ppt_y</p:attrName>
                                        </p:attrNameLst>
                                      </p:cBhvr>
                                      <p:rCtr x="0" y="145"/>
                                    </p:animMotion>
                                  </p:childTnLst>
                                </p:cTn>
                              </p:par>
                              <p:par>
                                <p:cTn id="12" presetID="42" presetClass="path" presetSubtype="0" repeatCount="indefinite" accel="50000" decel="50000" fill="hold" grpId="0" nodeType="withEffect">
                                  <p:stCondLst>
                                    <p:cond delay="500"/>
                                  </p:stCondLst>
                                  <p:childTnLst>
                                    <p:animMotion origin="layout" path="M 2.22222E-6 -2.94798E-6 L 2.22222E-6 0.24 " pathEditMode="relative" rAng="0" ptsTypes="AA">
                                      <p:cBhvr>
                                        <p:cTn id="13" dur="2000" fill="hold"/>
                                        <p:tgtEl>
                                          <p:spTgt spid="251922"/>
                                        </p:tgtEl>
                                        <p:attrNameLst>
                                          <p:attrName>ppt_x</p:attrName>
                                          <p:attrName>ppt_y</p:attrName>
                                        </p:attrNameLst>
                                      </p:cBhvr>
                                      <p:rCtr x="0" y="120"/>
                                    </p:animMotion>
                                  </p:childTnLst>
                                </p:cTn>
                              </p:par>
                              <p:par>
                                <p:cTn id="14" presetID="42" presetClass="path" presetSubtype="0" repeatCount="indefinite" accel="50000" decel="50000" fill="hold" grpId="0" nodeType="withEffect">
                                  <p:stCondLst>
                                    <p:cond delay="500"/>
                                  </p:stCondLst>
                                  <p:childTnLst>
                                    <p:animMotion origin="layout" path="M 5E-6 -3.06358E-6 L 5E-6 0.2111 " pathEditMode="relative" rAng="0" ptsTypes="AA">
                                      <p:cBhvr>
                                        <p:cTn id="15" dur="2000" fill="hold"/>
                                        <p:tgtEl>
                                          <p:spTgt spid="251923"/>
                                        </p:tgtEl>
                                        <p:attrNameLst>
                                          <p:attrName>ppt_x</p:attrName>
                                          <p:attrName>ppt_y</p:attrName>
                                        </p:attrNameLst>
                                      </p:cBhvr>
                                      <p:rCtr x="0" y="105"/>
                                    </p:animMotion>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1924"/>
                                        </p:tgtEl>
                                        <p:attrNameLst>
                                          <p:attrName>style.visibility</p:attrName>
                                        </p:attrNameLst>
                                      </p:cBhvr>
                                      <p:to>
                                        <p:strVal val="visible"/>
                                      </p:to>
                                    </p:set>
                                    <p:animEffect transition="in" filter="dissolve">
                                      <p:cBhvr>
                                        <p:cTn id="20" dur="500"/>
                                        <p:tgtEl>
                                          <p:spTgt spid="251924"/>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51925"/>
                                        </p:tgtEl>
                                        <p:attrNameLst>
                                          <p:attrName>style.visibility</p:attrName>
                                        </p:attrNameLst>
                                      </p:cBhvr>
                                      <p:to>
                                        <p:strVal val="visible"/>
                                      </p:to>
                                    </p:set>
                                    <p:anim calcmode="discrete" valueType="clr">
                                      <p:cBhvr override="childStyle">
                                        <p:cTn id="25" dur="80"/>
                                        <p:tgtEl>
                                          <p:spTgt spid="25192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51925"/>
                                        </p:tgtEl>
                                        <p:attrNameLst>
                                          <p:attrName>fillcolor</p:attrName>
                                        </p:attrNameLst>
                                      </p:cBhvr>
                                      <p:tavLst>
                                        <p:tav tm="0">
                                          <p:val>
                                            <p:clrVal>
                                              <a:schemeClr val="accent2"/>
                                            </p:clrVal>
                                          </p:val>
                                        </p:tav>
                                        <p:tav tm="50000">
                                          <p:val>
                                            <p:clrVal>
                                              <a:schemeClr val="hlink"/>
                                            </p:clrVal>
                                          </p:val>
                                        </p:tav>
                                      </p:tavLst>
                                    </p:anim>
                                    <p:set>
                                      <p:cBhvr>
                                        <p:cTn id="27" dur="80"/>
                                        <p:tgtEl>
                                          <p:spTgt spid="2519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8" grpId="0"/>
      <p:bldP spid="251921" grpId="0" animBg="1"/>
      <p:bldP spid="251922" grpId="0" animBg="1"/>
      <p:bldP spid="251923" grpId="0" animBg="1"/>
      <p:bldP spid="251924" grpId="0" animBg="1"/>
      <p:bldP spid="2519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a:grpSpLocks/>
          </p:cNvGrpSpPr>
          <p:nvPr/>
        </p:nvGrpSpPr>
        <p:grpSpPr bwMode="auto">
          <a:xfrm>
            <a:off x="3538538" y="2074863"/>
            <a:ext cx="5562600" cy="2433637"/>
            <a:chOff x="864" y="720"/>
            <a:chExt cx="3504" cy="1533"/>
          </a:xfrm>
        </p:grpSpPr>
        <p:grpSp>
          <p:nvGrpSpPr>
            <p:cNvPr id="4" name="Group 20"/>
            <p:cNvGrpSpPr>
              <a:grpSpLocks/>
            </p:cNvGrpSpPr>
            <p:nvPr/>
          </p:nvGrpSpPr>
          <p:grpSpPr bwMode="auto">
            <a:xfrm>
              <a:off x="2640" y="720"/>
              <a:ext cx="1728" cy="1501"/>
              <a:chOff x="2640" y="720"/>
              <a:chExt cx="1728" cy="1501"/>
            </a:xfrm>
          </p:grpSpPr>
          <p:pic>
            <p:nvPicPr>
              <p:cNvPr id="252949" name="Picture 21" descr="blue"/>
              <p:cNvPicPr>
                <a:picLocks noChangeAspect="1" noChangeArrowheads="1"/>
              </p:cNvPicPr>
              <p:nvPr/>
            </p:nvPicPr>
            <p:blipFill>
              <a:blip r:embed="rId2"/>
              <a:srcRect/>
              <a:stretch>
                <a:fillRect/>
              </a:stretch>
            </p:blipFill>
            <p:spPr bwMode="auto">
              <a:xfrm>
                <a:off x="2640" y="720"/>
                <a:ext cx="1728" cy="1501"/>
              </a:xfrm>
              <a:prstGeom prst="rect">
                <a:avLst/>
              </a:prstGeom>
              <a:noFill/>
              <a:ln w="9525">
                <a:solidFill>
                  <a:srgbClr val="FF0000"/>
                </a:solidFill>
                <a:miter lim="800000"/>
                <a:headEnd/>
                <a:tailEnd/>
              </a:ln>
            </p:spPr>
          </p:pic>
          <p:pic>
            <p:nvPicPr>
              <p:cNvPr id="252950" name="Picture 22" descr="silver"/>
              <p:cNvPicPr>
                <a:picLocks noChangeAspect="1" noChangeArrowheads="1"/>
              </p:cNvPicPr>
              <p:nvPr/>
            </p:nvPicPr>
            <p:blipFill>
              <a:blip r:embed="rId3"/>
              <a:srcRect/>
              <a:stretch>
                <a:fillRect/>
              </a:stretch>
            </p:blipFill>
            <p:spPr bwMode="auto">
              <a:xfrm>
                <a:off x="3396" y="1545"/>
                <a:ext cx="960" cy="650"/>
              </a:xfrm>
              <a:prstGeom prst="rect">
                <a:avLst/>
              </a:prstGeom>
              <a:noFill/>
            </p:spPr>
          </p:pic>
        </p:grpSp>
        <p:pic>
          <p:nvPicPr>
            <p:cNvPr id="252951" name="Picture 23" descr="Forest"/>
            <p:cNvPicPr>
              <a:picLocks noChangeAspect="1" noChangeArrowheads="1"/>
            </p:cNvPicPr>
            <p:nvPr/>
          </p:nvPicPr>
          <p:blipFill>
            <a:blip r:embed="rId4" cstate="print"/>
            <a:srcRect/>
            <a:stretch>
              <a:fillRect/>
            </a:stretch>
          </p:blipFill>
          <p:spPr bwMode="auto">
            <a:xfrm>
              <a:off x="864" y="720"/>
              <a:ext cx="1776" cy="1506"/>
            </a:xfrm>
            <a:prstGeom prst="rect">
              <a:avLst/>
            </a:prstGeom>
            <a:noFill/>
            <a:ln w="9525">
              <a:solidFill>
                <a:srgbClr val="FF0000"/>
              </a:solidFill>
              <a:miter lim="800000"/>
              <a:headEnd/>
              <a:tailEnd/>
            </a:ln>
          </p:spPr>
        </p:pic>
        <p:grpSp>
          <p:nvGrpSpPr>
            <p:cNvPr id="5" name="Group 24"/>
            <p:cNvGrpSpPr>
              <a:grpSpLocks/>
            </p:cNvGrpSpPr>
            <p:nvPr/>
          </p:nvGrpSpPr>
          <p:grpSpPr bwMode="auto">
            <a:xfrm>
              <a:off x="1680" y="1654"/>
              <a:ext cx="936" cy="599"/>
              <a:chOff x="1680" y="1584"/>
              <a:chExt cx="936" cy="599"/>
            </a:xfrm>
          </p:grpSpPr>
          <p:pic>
            <p:nvPicPr>
              <p:cNvPr id="252953" name="Picture 25" descr="gold-coins-images"/>
              <p:cNvPicPr>
                <a:picLocks noChangeAspect="1" noChangeArrowheads="1"/>
              </p:cNvPicPr>
              <p:nvPr/>
            </p:nvPicPr>
            <p:blipFill>
              <a:blip r:embed="rId5"/>
              <a:srcRect/>
              <a:stretch>
                <a:fillRect/>
              </a:stretch>
            </p:blipFill>
            <p:spPr bwMode="auto">
              <a:xfrm>
                <a:off x="1680" y="1584"/>
                <a:ext cx="936" cy="558"/>
              </a:xfrm>
              <a:prstGeom prst="rect">
                <a:avLst/>
              </a:prstGeom>
              <a:noFill/>
            </p:spPr>
          </p:pic>
          <p:sp>
            <p:nvSpPr>
              <p:cNvPr id="252954" name="Text Box 26"/>
              <p:cNvSpPr txBox="1">
                <a:spLocks noChangeArrowheads="1"/>
              </p:cNvSpPr>
              <p:nvPr/>
            </p:nvSpPr>
            <p:spPr bwMode="auto">
              <a:xfrm>
                <a:off x="2016" y="1609"/>
                <a:ext cx="576" cy="250"/>
              </a:xfrm>
              <a:prstGeom prst="rect">
                <a:avLst/>
              </a:prstGeom>
              <a:noFill/>
              <a:ln w="9525">
                <a:noFill/>
                <a:miter lim="800000"/>
                <a:headEnd/>
                <a:tailEnd/>
              </a:ln>
              <a:effectLst/>
            </p:spPr>
            <p:txBody>
              <a:bodyPr>
                <a:spAutoFit/>
              </a:bodyPr>
              <a:lstStyle/>
              <a:p>
                <a:pPr algn="r" eaLnBrk="1" hangingPunct="1">
                  <a:spcBef>
                    <a:spcPct val="50000"/>
                  </a:spcBef>
                </a:pPr>
                <a:r>
                  <a:rPr lang="en-US" sz="2000">
                    <a:solidFill>
                      <a:srgbClr val="FF0066"/>
                    </a:solidFill>
                    <a:latin typeface="Times New Roman" pitchFamily="18" charset="0"/>
                  </a:rPr>
                  <a:t>SJC</a:t>
                </a:r>
              </a:p>
            </p:txBody>
          </p:sp>
          <p:sp>
            <p:nvSpPr>
              <p:cNvPr id="252955" name="Text Box 27"/>
              <p:cNvSpPr txBox="1">
                <a:spLocks noChangeArrowheads="1"/>
              </p:cNvSpPr>
              <p:nvPr/>
            </p:nvSpPr>
            <p:spPr bwMode="auto">
              <a:xfrm>
                <a:off x="1680" y="1933"/>
                <a:ext cx="497" cy="250"/>
              </a:xfrm>
              <a:prstGeom prst="rect">
                <a:avLst/>
              </a:prstGeom>
              <a:noFill/>
              <a:ln w="9525">
                <a:noFill/>
                <a:miter lim="800000"/>
                <a:headEnd/>
                <a:tailEnd/>
              </a:ln>
              <a:effectLst/>
            </p:spPr>
            <p:txBody>
              <a:bodyPr>
                <a:spAutoFit/>
              </a:bodyPr>
              <a:lstStyle/>
              <a:p>
                <a:pPr eaLnBrk="1" hangingPunct="1">
                  <a:spcBef>
                    <a:spcPct val="50000"/>
                  </a:spcBef>
                </a:pPr>
                <a:r>
                  <a:rPr lang="en-US" sz="2000">
                    <a:solidFill>
                      <a:srgbClr val="FF0066"/>
                    </a:solidFill>
                    <a:latin typeface="Times New Roman" pitchFamily="18" charset="0"/>
                  </a:rPr>
                  <a:t>9999</a:t>
                </a:r>
              </a:p>
            </p:txBody>
          </p:sp>
        </p:grpSp>
      </p:grpSp>
      <p:sp>
        <p:nvSpPr>
          <p:cNvPr id="252956" name="WordArt 28"/>
          <p:cNvSpPr>
            <a:spLocks noChangeArrowheads="1" noChangeShapeType="1" noTextEdit="1"/>
          </p:cNvSpPr>
          <p:nvPr/>
        </p:nvSpPr>
        <p:spPr bwMode="auto">
          <a:xfrm>
            <a:off x="4572000" y="4689475"/>
            <a:ext cx="3600450" cy="360363"/>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FFFF00"/>
                </a:solidFill>
                <a:latin typeface="Times New Roman"/>
                <a:cs typeface="Times New Roman"/>
              </a:rPr>
              <a:t>Rừng vàng biển bạc</a:t>
            </a:r>
          </a:p>
        </p:txBody>
      </p:sp>
      <p:sp>
        <p:nvSpPr>
          <p:cNvPr id="252957" name="Text Box 29"/>
          <p:cNvSpPr txBox="1">
            <a:spLocks noChangeArrowheads="1"/>
          </p:cNvSpPr>
          <p:nvPr/>
        </p:nvSpPr>
        <p:spPr bwMode="auto">
          <a:xfrm>
            <a:off x="3492500" y="5229225"/>
            <a:ext cx="5651500" cy="1373188"/>
          </a:xfrm>
          <a:prstGeom prst="rect">
            <a:avLst/>
          </a:prstGeom>
          <a:noFill/>
          <a:ln w="9525">
            <a:noFill/>
            <a:miter lim="800000"/>
            <a:headEnd/>
            <a:tailEnd/>
          </a:ln>
          <a:effectLst/>
        </p:spPr>
        <p:txBody>
          <a:bodyPr>
            <a:spAutoFit/>
          </a:bodyPr>
          <a:lstStyle/>
          <a:p>
            <a:pPr algn="just" eaLnBrk="1" hangingPunct="1">
              <a:spcBef>
                <a:spcPct val="50000"/>
              </a:spcBef>
            </a:pPr>
            <a:r>
              <a:rPr lang="en-US" sz="2800" i="1">
                <a:solidFill>
                  <a:srgbClr val="006600"/>
                </a:solidFill>
                <a:latin typeface="Times New Roman" pitchFamily="18" charset="0"/>
                <a:sym typeface="Wingdings" pitchFamily="2" charset="2"/>
              </a:rPr>
              <a:t> Rừng và biển đem lại nguồn tài nguyên thiên nhiên vô vùng quý  báu.</a:t>
            </a:r>
          </a:p>
        </p:txBody>
      </p:sp>
      <p:sp>
        <p:nvSpPr>
          <p:cNvPr id="23" name="WordArt 14"/>
          <p:cNvSpPr>
            <a:spLocks noChangeArrowheads="1" noChangeShapeType="1" noTextEdit="1"/>
          </p:cNvSpPr>
          <p:nvPr/>
        </p:nvSpPr>
        <p:spPr bwMode="auto">
          <a:xfrm>
            <a:off x="152400" y="1219200"/>
            <a:ext cx="4665663" cy="969963"/>
          </a:xfrm>
          <a:prstGeom prst="rect">
            <a:avLst/>
          </a:prstGeom>
        </p:spPr>
        <p:txBody>
          <a:bodyPr wrap="none" fromWordArt="1">
            <a:prstTxWarp prst="textWave2">
              <a:avLst>
                <a:gd name="adj1" fmla="val 13005"/>
                <a:gd name="adj2" fmla="val 0"/>
              </a:avLst>
            </a:prstTxWarp>
          </a:bodyPr>
          <a:lstStyle/>
          <a:p>
            <a:pPr algn="ctr"/>
            <a:r>
              <a:rPr lang="vi-VN" sz="3600" kern="10" dirty="0">
                <a:ln w="9525">
                  <a:solidFill>
                    <a:srgbClr val="FF0000"/>
                  </a:solidFill>
                  <a:round/>
                  <a:headEnd/>
                  <a:tailEnd/>
                </a:ln>
                <a:solidFill>
                  <a:srgbClr val="FF66CC"/>
                </a:solidFill>
                <a:latin typeface="Times New Roman"/>
                <a:cs typeface="Times New Roman"/>
              </a:rPr>
              <a:t>Nhìn hình... đoán thành ngữ</a:t>
            </a:r>
            <a:endParaRPr lang="en-US" sz="3600" kern="10" dirty="0">
              <a:ln w="9525">
                <a:solidFill>
                  <a:srgbClr val="FF0000"/>
                </a:solidFill>
                <a:round/>
                <a:headEnd/>
                <a:tailEnd/>
              </a:ln>
              <a:solidFill>
                <a:srgbClr val="FF66CC"/>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2956"/>
                                        </p:tgtEl>
                                        <p:attrNameLst>
                                          <p:attrName>style.visibility</p:attrName>
                                        </p:attrNameLst>
                                      </p:cBhvr>
                                      <p:to>
                                        <p:strVal val="visible"/>
                                      </p:to>
                                    </p:set>
                                    <p:animEffect transition="in" filter="dissolve">
                                      <p:cBhvr>
                                        <p:cTn id="14" dur="500"/>
                                        <p:tgtEl>
                                          <p:spTgt spid="25295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2957"/>
                                        </p:tgtEl>
                                        <p:attrNameLst>
                                          <p:attrName>style.visibility</p:attrName>
                                        </p:attrNameLst>
                                      </p:cBhvr>
                                      <p:to>
                                        <p:strVal val="visible"/>
                                      </p:to>
                                    </p:set>
                                    <p:anim calcmode="discrete" valueType="clr">
                                      <p:cBhvr override="childStyle">
                                        <p:cTn id="19" dur="80"/>
                                        <p:tgtEl>
                                          <p:spTgt spid="25295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2957"/>
                                        </p:tgtEl>
                                        <p:attrNameLst>
                                          <p:attrName>fillcolor</p:attrName>
                                        </p:attrNameLst>
                                      </p:cBhvr>
                                      <p:tavLst>
                                        <p:tav tm="0">
                                          <p:val>
                                            <p:clrVal>
                                              <a:schemeClr val="accent2"/>
                                            </p:clrVal>
                                          </p:val>
                                        </p:tav>
                                        <p:tav tm="50000">
                                          <p:val>
                                            <p:clrVal>
                                              <a:schemeClr val="hlink"/>
                                            </p:clrVal>
                                          </p:val>
                                        </p:tav>
                                      </p:tavLst>
                                    </p:anim>
                                    <p:set>
                                      <p:cBhvr>
                                        <p:cTn id="21" dur="80"/>
                                        <p:tgtEl>
                                          <p:spTgt spid="2529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56" grpId="0" animBg="1"/>
      <p:bldP spid="252957"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4751388" y="1876425"/>
            <a:ext cx="3124200" cy="3352800"/>
            <a:chOff x="1056" y="192"/>
            <a:chExt cx="3408" cy="3696"/>
          </a:xfrm>
        </p:grpSpPr>
        <p:pic>
          <p:nvPicPr>
            <p:cNvPr id="253977" name="Picture 25" descr="Window-01-june[1]"/>
            <p:cNvPicPr>
              <a:picLocks noChangeAspect="1" noChangeArrowheads="1" noCrop="1"/>
            </p:cNvPicPr>
            <p:nvPr/>
          </p:nvPicPr>
          <p:blipFill>
            <a:blip r:embed="rId2"/>
            <a:srcRect/>
            <a:stretch>
              <a:fillRect/>
            </a:stretch>
          </p:blipFill>
          <p:spPr bwMode="auto">
            <a:xfrm>
              <a:off x="1056" y="192"/>
              <a:ext cx="3408" cy="3360"/>
            </a:xfrm>
            <a:prstGeom prst="rect">
              <a:avLst/>
            </a:prstGeom>
            <a:noFill/>
          </p:spPr>
        </p:pic>
        <p:pic>
          <p:nvPicPr>
            <p:cNvPr id="253978" name="Picture 26" descr="accountant_playing_in_money_hg_clr"/>
            <p:cNvPicPr>
              <a:picLocks noChangeAspect="1" noChangeArrowheads="1" noCrop="1"/>
            </p:cNvPicPr>
            <p:nvPr/>
          </p:nvPicPr>
          <p:blipFill>
            <a:blip r:embed="rId3"/>
            <a:srcRect/>
            <a:stretch>
              <a:fillRect/>
            </a:stretch>
          </p:blipFill>
          <p:spPr bwMode="auto">
            <a:xfrm>
              <a:off x="2112" y="2064"/>
              <a:ext cx="1486" cy="1824"/>
            </a:xfrm>
            <a:prstGeom prst="rect">
              <a:avLst/>
            </a:prstGeom>
            <a:noFill/>
          </p:spPr>
        </p:pic>
      </p:grpSp>
      <p:sp>
        <p:nvSpPr>
          <p:cNvPr id="253979" name="WordArt 27"/>
          <p:cNvSpPr>
            <a:spLocks noChangeArrowheads="1" noChangeShapeType="1" noTextEdit="1"/>
          </p:cNvSpPr>
          <p:nvPr/>
        </p:nvSpPr>
        <p:spPr bwMode="auto">
          <a:xfrm>
            <a:off x="4572000" y="5229225"/>
            <a:ext cx="3600450" cy="360363"/>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FFFF00"/>
                </a:solidFill>
                <a:latin typeface="Times New Roman"/>
                <a:cs typeface="Times New Roman"/>
              </a:rPr>
              <a:t>Ném tiền qua cửa sổ</a:t>
            </a:r>
          </a:p>
        </p:txBody>
      </p:sp>
      <p:sp>
        <p:nvSpPr>
          <p:cNvPr id="253980" name="Text Box 28"/>
          <p:cNvSpPr txBox="1">
            <a:spLocks noChangeArrowheads="1"/>
          </p:cNvSpPr>
          <p:nvPr/>
        </p:nvSpPr>
        <p:spPr bwMode="auto">
          <a:xfrm>
            <a:off x="3492500" y="5722938"/>
            <a:ext cx="5651500" cy="946150"/>
          </a:xfrm>
          <a:prstGeom prst="rect">
            <a:avLst/>
          </a:prstGeom>
          <a:noFill/>
          <a:ln w="9525">
            <a:noFill/>
            <a:miter lim="800000"/>
            <a:headEnd/>
            <a:tailEnd/>
          </a:ln>
          <a:effectLst/>
        </p:spPr>
        <p:txBody>
          <a:bodyPr>
            <a:spAutoFit/>
          </a:bodyPr>
          <a:lstStyle/>
          <a:p>
            <a:pPr algn="just" eaLnBrk="1" hangingPunct="1">
              <a:spcBef>
                <a:spcPct val="50000"/>
              </a:spcBef>
            </a:pPr>
            <a:r>
              <a:rPr lang="en-US" sz="2800" i="1">
                <a:solidFill>
                  <a:srgbClr val="006600"/>
                </a:solidFill>
                <a:latin typeface="Times New Roman" pitchFamily="18" charset="0"/>
                <a:sym typeface="Wingdings" pitchFamily="2" charset="2"/>
              </a:rPr>
              <a:t> Tiêu pha lãng phí, hoang tàn, ngông cuồng.</a:t>
            </a:r>
          </a:p>
        </p:txBody>
      </p:sp>
      <p:sp>
        <p:nvSpPr>
          <p:cNvPr id="17" name="WordArt 14"/>
          <p:cNvSpPr>
            <a:spLocks noChangeArrowheads="1" noChangeShapeType="1" noTextEdit="1"/>
          </p:cNvSpPr>
          <p:nvPr/>
        </p:nvSpPr>
        <p:spPr bwMode="auto">
          <a:xfrm>
            <a:off x="152400" y="1219200"/>
            <a:ext cx="4665663" cy="969963"/>
          </a:xfrm>
          <a:prstGeom prst="rect">
            <a:avLst/>
          </a:prstGeom>
        </p:spPr>
        <p:txBody>
          <a:bodyPr wrap="none" fromWordArt="1">
            <a:prstTxWarp prst="textWave2">
              <a:avLst>
                <a:gd name="adj1" fmla="val 13005"/>
                <a:gd name="adj2" fmla="val 0"/>
              </a:avLst>
            </a:prstTxWarp>
          </a:bodyPr>
          <a:lstStyle/>
          <a:p>
            <a:pPr algn="ctr"/>
            <a:r>
              <a:rPr lang="vi-VN" sz="3600" kern="10" dirty="0">
                <a:ln w="9525">
                  <a:solidFill>
                    <a:srgbClr val="FF0000"/>
                  </a:solidFill>
                  <a:round/>
                  <a:headEnd/>
                  <a:tailEnd/>
                </a:ln>
                <a:solidFill>
                  <a:srgbClr val="FF66CC"/>
                </a:solidFill>
                <a:latin typeface="Times New Roman"/>
                <a:cs typeface="Times New Roman"/>
              </a:rPr>
              <a:t>Nhìn hình... đoán thành ngữ</a:t>
            </a:r>
            <a:endParaRPr lang="en-US" sz="3600" kern="10" dirty="0">
              <a:ln w="9525">
                <a:solidFill>
                  <a:srgbClr val="FF0000"/>
                </a:solidFill>
                <a:round/>
                <a:headEnd/>
                <a:tailEnd/>
              </a:ln>
              <a:solidFill>
                <a:srgbClr val="FF66CC"/>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3979"/>
                                        </p:tgtEl>
                                        <p:attrNameLst>
                                          <p:attrName>style.visibility</p:attrName>
                                        </p:attrNameLst>
                                      </p:cBhvr>
                                      <p:to>
                                        <p:strVal val="visible"/>
                                      </p:to>
                                    </p:set>
                                    <p:animEffect transition="in" filter="dissolve">
                                      <p:cBhvr>
                                        <p:cTn id="14" dur="500"/>
                                        <p:tgtEl>
                                          <p:spTgt spid="253979"/>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3980"/>
                                        </p:tgtEl>
                                        <p:attrNameLst>
                                          <p:attrName>style.visibility</p:attrName>
                                        </p:attrNameLst>
                                      </p:cBhvr>
                                      <p:to>
                                        <p:strVal val="visible"/>
                                      </p:to>
                                    </p:set>
                                    <p:anim calcmode="discrete" valueType="clr">
                                      <p:cBhvr override="childStyle">
                                        <p:cTn id="19" dur="80"/>
                                        <p:tgtEl>
                                          <p:spTgt spid="25398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3980"/>
                                        </p:tgtEl>
                                        <p:attrNameLst>
                                          <p:attrName>fillcolor</p:attrName>
                                        </p:attrNameLst>
                                      </p:cBhvr>
                                      <p:tavLst>
                                        <p:tav tm="0">
                                          <p:val>
                                            <p:clrVal>
                                              <a:schemeClr val="accent2"/>
                                            </p:clrVal>
                                          </p:val>
                                        </p:tav>
                                        <p:tav tm="50000">
                                          <p:val>
                                            <p:clrVal>
                                              <a:schemeClr val="hlink"/>
                                            </p:clrVal>
                                          </p:val>
                                        </p:tav>
                                      </p:tavLst>
                                    </p:anim>
                                    <p:set>
                                      <p:cBhvr>
                                        <p:cTn id="21" dur="80"/>
                                        <p:tgtEl>
                                          <p:spTgt spid="2539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9" grpId="0" animBg="1"/>
      <p:bldP spid="25398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6" name="WordArt 16"/>
          <p:cNvSpPr>
            <a:spLocks noChangeArrowheads="1" noChangeShapeType="1" noTextEdit="1"/>
          </p:cNvSpPr>
          <p:nvPr/>
        </p:nvSpPr>
        <p:spPr bwMode="auto">
          <a:xfrm>
            <a:off x="4572000" y="5229225"/>
            <a:ext cx="3600450" cy="360363"/>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FFFF00"/>
                </a:solidFill>
                <a:latin typeface="Times New Roman"/>
                <a:cs typeface="Times New Roman"/>
              </a:rPr>
              <a:t>Đem con bỏ chợ</a:t>
            </a:r>
          </a:p>
        </p:txBody>
      </p:sp>
      <p:sp>
        <p:nvSpPr>
          <p:cNvPr id="256017" name="Text Box 17"/>
          <p:cNvSpPr txBox="1">
            <a:spLocks noChangeArrowheads="1"/>
          </p:cNvSpPr>
          <p:nvPr/>
        </p:nvSpPr>
        <p:spPr bwMode="auto">
          <a:xfrm>
            <a:off x="3492500" y="5722938"/>
            <a:ext cx="5651500" cy="946150"/>
          </a:xfrm>
          <a:prstGeom prst="rect">
            <a:avLst/>
          </a:prstGeom>
          <a:noFill/>
          <a:ln w="9525">
            <a:noFill/>
            <a:miter lim="800000"/>
            <a:headEnd/>
            <a:tailEnd/>
          </a:ln>
          <a:effectLst/>
        </p:spPr>
        <p:txBody>
          <a:bodyPr>
            <a:spAutoFit/>
          </a:bodyPr>
          <a:lstStyle/>
          <a:p>
            <a:pPr algn="just"/>
            <a:r>
              <a:rPr lang="en-US" sz="2800" b="0" i="1">
                <a:solidFill>
                  <a:srgbClr val="006600"/>
                </a:solidFill>
                <a:latin typeface="Times New Roman" pitchFamily="18" charset="0"/>
                <a:sym typeface="Wingdings" pitchFamily="2" charset="2"/>
              </a:rPr>
              <a:t> </a:t>
            </a:r>
            <a:r>
              <a:rPr lang="en-US" sz="2800" i="1">
                <a:solidFill>
                  <a:srgbClr val="006600"/>
                </a:solidFill>
                <a:latin typeface="Times New Roman" pitchFamily="18" charset="0"/>
              </a:rPr>
              <a:t>Nói về những kẻ vô trách nhiệm trước những việc làm của mình.</a:t>
            </a:r>
          </a:p>
        </p:txBody>
      </p:sp>
      <p:pic>
        <p:nvPicPr>
          <p:cNvPr id="58412" name="Picture 44" descr="dem con bo cho"/>
          <p:cNvPicPr>
            <a:picLocks noChangeAspect="1" noChangeArrowheads="1"/>
          </p:cNvPicPr>
          <p:nvPr/>
        </p:nvPicPr>
        <p:blipFill>
          <a:blip r:embed="rId2"/>
          <a:srcRect/>
          <a:stretch>
            <a:fillRect/>
          </a:stretch>
        </p:blipFill>
        <p:spPr bwMode="auto">
          <a:xfrm>
            <a:off x="4392613" y="2019300"/>
            <a:ext cx="3886200" cy="3030538"/>
          </a:xfrm>
          <a:prstGeom prst="rect">
            <a:avLst/>
          </a:prstGeom>
          <a:noFill/>
          <a:ln w="9525">
            <a:solidFill>
              <a:srgbClr val="800080"/>
            </a:solidFill>
            <a:miter lim="800000"/>
            <a:headEnd/>
            <a:tailEnd/>
          </a:ln>
        </p:spPr>
      </p:pic>
      <p:sp>
        <p:nvSpPr>
          <p:cNvPr id="15" name="WordArt 14"/>
          <p:cNvSpPr>
            <a:spLocks noChangeArrowheads="1" noChangeShapeType="1" noTextEdit="1"/>
          </p:cNvSpPr>
          <p:nvPr/>
        </p:nvSpPr>
        <p:spPr bwMode="auto">
          <a:xfrm>
            <a:off x="152400" y="1219200"/>
            <a:ext cx="4665663" cy="969963"/>
          </a:xfrm>
          <a:prstGeom prst="rect">
            <a:avLst/>
          </a:prstGeom>
        </p:spPr>
        <p:txBody>
          <a:bodyPr wrap="none" fromWordArt="1">
            <a:prstTxWarp prst="textWave2">
              <a:avLst>
                <a:gd name="adj1" fmla="val 13005"/>
                <a:gd name="adj2" fmla="val 0"/>
              </a:avLst>
            </a:prstTxWarp>
          </a:bodyPr>
          <a:lstStyle/>
          <a:p>
            <a:pPr algn="ctr"/>
            <a:r>
              <a:rPr lang="vi-VN" sz="3600" kern="10" dirty="0">
                <a:ln w="9525">
                  <a:solidFill>
                    <a:srgbClr val="FF0000"/>
                  </a:solidFill>
                  <a:round/>
                  <a:headEnd/>
                  <a:tailEnd/>
                </a:ln>
                <a:solidFill>
                  <a:srgbClr val="FF66CC"/>
                </a:solidFill>
                <a:latin typeface="Times New Roman"/>
                <a:cs typeface="Times New Roman"/>
              </a:rPr>
              <a:t>Nhìn hình... đoán thành ngữ</a:t>
            </a:r>
            <a:endParaRPr lang="en-US" sz="3600" kern="10" dirty="0">
              <a:ln w="9525">
                <a:solidFill>
                  <a:srgbClr val="FF0000"/>
                </a:solidFill>
                <a:round/>
                <a:headEnd/>
                <a:tailEnd/>
              </a:ln>
              <a:solidFill>
                <a:srgbClr val="FF66CC"/>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6016"/>
                                        </p:tgtEl>
                                        <p:attrNameLst>
                                          <p:attrName>style.visibility</p:attrName>
                                        </p:attrNameLst>
                                      </p:cBhvr>
                                      <p:to>
                                        <p:strVal val="visible"/>
                                      </p:to>
                                    </p:set>
                                    <p:animEffect transition="in" filter="dissolve">
                                      <p:cBhvr>
                                        <p:cTn id="14" dur="500"/>
                                        <p:tgtEl>
                                          <p:spTgt spid="25601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6017"/>
                                        </p:tgtEl>
                                        <p:attrNameLst>
                                          <p:attrName>style.visibility</p:attrName>
                                        </p:attrNameLst>
                                      </p:cBhvr>
                                      <p:to>
                                        <p:strVal val="visible"/>
                                      </p:to>
                                    </p:set>
                                    <p:anim calcmode="discrete" valueType="clr">
                                      <p:cBhvr override="childStyle">
                                        <p:cTn id="19" dur="80"/>
                                        <p:tgtEl>
                                          <p:spTgt spid="2560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6017"/>
                                        </p:tgtEl>
                                        <p:attrNameLst>
                                          <p:attrName>fillcolor</p:attrName>
                                        </p:attrNameLst>
                                      </p:cBhvr>
                                      <p:tavLst>
                                        <p:tav tm="0">
                                          <p:val>
                                            <p:clrVal>
                                              <a:schemeClr val="accent2"/>
                                            </p:clrVal>
                                          </p:val>
                                        </p:tav>
                                        <p:tav tm="50000">
                                          <p:val>
                                            <p:clrVal>
                                              <a:schemeClr val="hlink"/>
                                            </p:clrVal>
                                          </p:val>
                                        </p:tav>
                                      </p:tavLst>
                                    </p:anim>
                                    <p:set>
                                      <p:cBhvr>
                                        <p:cTn id="21" dur="80"/>
                                        <p:tgtEl>
                                          <p:spTgt spid="2560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6" grpId="0" animBg="1"/>
      <p:bldP spid="256017"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37" name="WordArt 13"/>
          <p:cNvSpPr>
            <a:spLocks noChangeArrowheads="1" noChangeShapeType="1" noTextEdit="1"/>
          </p:cNvSpPr>
          <p:nvPr/>
        </p:nvSpPr>
        <p:spPr bwMode="auto">
          <a:xfrm>
            <a:off x="4572000" y="5229225"/>
            <a:ext cx="3600450" cy="360363"/>
          </a:xfrm>
          <a:prstGeom prst="rect">
            <a:avLst/>
          </a:prstGeom>
        </p:spPr>
        <p:txBody>
          <a:bodyPr wrap="none" fromWordArt="1">
            <a:prstTxWarp prst="textPlain">
              <a:avLst>
                <a:gd name="adj" fmla="val 50000"/>
              </a:avLst>
            </a:prstTxWarp>
          </a:bodyPr>
          <a:lstStyle/>
          <a:p>
            <a:pPr algn="ctr"/>
            <a:r>
              <a:rPr lang="vi-VN" sz="3600" kern="10">
                <a:ln w="9525">
                  <a:solidFill>
                    <a:srgbClr val="800080"/>
                  </a:solidFill>
                  <a:round/>
                  <a:headEnd/>
                  <a:tailEnd/>
                </a:ln>
                <a:solidFill>
                  <a:srgbClr val="FFFF00"/>
                </a:solidFill>
                <a:latin typeface="Times New Roman"/>
                <a:cs typeface="Times New Roman"/>
              </a:rPr>
              <a:t>Ăn cháo đá bát</a:t>
            </a:r>
            <a:endParaRPr lang="en-US" sz="3600" kern="10">
              <a:ln w="9525">
                <a:solidFill>
                  <a:srgbClr val="800080"/>
                </a:solidFill>
                <a:round/>
                <a:headEnd/>
                <a:tailEnd/>
              </a:ln>
              <a:solidFill>
                <a:srgbClr val="FFFF00"/>
              </a:solidFill>
              <a:latin typeface="Times New Roman"/>
              <a:cs typeface="Times New Roman"/>
            </a:endParaRPr>
          </a:p>
        </p:txBody>
      </p:sp>
      <p:sp>
        <p:nvSpPr>
          <p:cNvPr id="257038" name="Text Box 14"/>
          <p:cNvSpPr txBox="1">
            <a:spLocks noChangeArrowheads="1"/>
          </p:cNvSpPr>
          <p:nvPr/>
        </p:nvSpPr>
        <p:spPr bwMode="auto">
          <a:xfrm>
            <a:off x="3492500" y="5722938"/>
            <a:ext cx="5651500" cy="519112"/>
          </a:xfrm>
          <a:prstGeom prst="rect">
            <a:avLst/>
          </a:prstGeom>
          <a:noFill/>
          <a:ln w="9525">
            <a:noFill/>
            <a:miter lim="800000"/>
            <a:headEnd/>
            <a:tailEnd/>
          </a:ln>
          <a:effectLst/>
        </p:spPr>
        <p:txBody>
          <a:bodyPr>
            <a:spAutoFit/>
          </a:bodyPr>
          <a:lstStyle/>
          <a:p>
            <a:pPr algn="just"/>
            <a:r>
              <a:rPr lang="en-US" sz="2800" b="0" i="1">
                <a:solidFill>
                  <a:srgbClr val="006600"/>
                </a:solidFill>
                <a:latin typeface="Times New Roman" pitchFamily="18" charset="0"/>
                <a:sym typeface="Wingdings" pitchFamily="2" charset="2"/>
              </a:rPr>
              <a:t> </a:t>
            </a:r>
            <a:r>
              <a:rPr lang="en-US" sz="2800" i="1">
                <a:solidFill>
                  <a:srgbClr val="006600"/>
                </a:solidFill>
                <a:latin typeface="Times New Roman" pitchFamily="18" charset="0"/>
              </a:rPr>
              <a:t>Nói về những kẻ bội bạc, vong ơn</a:t>
            </a:r>
          </a:p>
        </p:txBody>
      </p:sp>
      <p:grpSp>
        <p:nvGrpSpPr>
          <p:cNvPr id="3" name="Group 25"/>
          <p:cNvGrpSpPr>
            <a:grpSpLocks/>
          </p:cNvGrpSpPr>
          <p:nvPr/>
        </p:nvGrpSpPr>
        <p:grpSpPr bwMode="auto">
          <a:xfrm>
            <a:off x="3671888" y="1989138"/>
            <a:ext cx="5221287" cy="2879725"/>
            <a:chOff x="384" y="768"/>
            <a:chExt cx="3744" cy="2064"/>
          </a:xfrm>
        </p:grpSpPr>
        <p:pic>
          <p:nvPicPr>
            <p:cNvPr id="257050" name="Picture 5" descr="5"/>
            <p:cNvPicPr>
              <a:picLocks noChangeAspect="1" noChangeArrowheads="1"/>
            </p:cNvPicPr>
            <p:nvPr/>
          </p:nvPicPr>
          <p:blipFill>
            <a:blip r:embed="rId2"/>
            <a:srcRect/>
            <a:stretch>
              <a:fillRect/>
            </a:stretch>
          </p:blipFill>
          <p:spPr bwMode="auto">
            <a:xfrm>
              <a:off x="384" y="768"/>
              <a:ext cx="2016" cy="2064"/>
            </a:xfrm>
            <a:prstGeom prst="rect">
              <a:avLst/>
            </a:prstGeom>
            <a:noFill/>
            <a:ln w="12700">
              <a:solidFill>
                <a:srgbClr val="800080"/>
              </a:solidFill>
              <a:miter lim="800000"/>
              <a:headEnd/>
              <a:tailEnd/>
            </a:ln>
          </p:spPr>
        </p:pic>
        <p:grpSp>
          <p:nvGrpSpPr>
            <p:cNvPr id="4" name="Group 27"/>
            <p:cNvGrpSpPr>
              <a:grpSpLocks/>
            </p:cNvGrpSpPr>
            <p:nvPr/>
          </p:nvGrpSpPr>
          <p:grpSpPr bwMode="auto">
            <a:xfrm>
              <a:off x="2400" y="768"/>
              <a:ext cx="1728" cy="2064"/>
              <a:chOff x="2400" y="768"/>
              <a:chExt cx="1728" cy="2064"/>
            </a:xfrm>
          </p:grpSpPr>
          <p:pic>
            <p:nvPicPr>
              <p:cNvPr id="257052" name="Picture 7" descr="đá"/>
              <p:cNvPicPr>
                <a:picLocks noChangeAspect="1" noChangeArrowheads="1"/>
              </p:cNvPicPr>
              <p:nvPr/>
            </p:nvPicPr>
            <p:blipFill>
              <a:blip r:embed="rId3"/>
              <a:srcRect/>
              <a:stretch>
                <a:fillRect/>
              </a:stretch>
            </p:blipFill>
            <p:spPr bwMode="auto">
              <a:xfrm>
                <a:off x="2400" y="768"/>
                <a:ext cx="1728" cy="2064"/>
              </a:xfrm>
              <a:prstGeom prst="rect">
                <a:avLst/>
              </a:prstGeom>
              <a:noFill/>
              <a:ln w="12700">
                <a:solidFill>
                  <a:srgbClr val="800080"/>
                </a:solidFill>
                <a:miter lim="800000"/>
                <a:headEnd/>
                <a:tailEnd/>
              </a:ln>
            </p:spPr>
          </p:pic>
          <p:pic>
            <p:nvPicPr>
              <p:cNvPr id="257053" name="Picture 29"/>
              <p:cNvPicPr>
                <a:picLocks noChangeAspect="1" noChangeArrowheads="1"/>
              </p:cNvPicPr>
              <p:nvPr/>
            </p:nvPicPr>
            <p:blipFill>
              <a:blip r:embed="rId4"/>
              <a:srcRect/>
              <a:stretch>
                <a:fillRect/>
              </a:stretch>
            </p:blipFill>
            <p:spPr bwMode="auto">
              <a:xfrm>
                <a:off x="3111" y="2322"/>
                <a:ext cx="612" cy="491"/>
              </a:xfrm>
              <a:prstGeom prst="rect">
                <a:avLst/>
              </a:prstGeom>
              <a:noFill/>
              <a:ln w="12700">
                <a:solidFill>
                  <a:srgbClr val="800080"/>
                </a:solidFill>
                <a:miter lim="800000"/>
                <a:headEnd/>
                <a:tailEnd/>
              </a:ln>
              <a:effectLst/>
            </p:spPr>
          </p:pic>
        </p:grpSp>
      </p:grpSp>
      <p:sp>
        <p:nvSpPr>
          <p:cNvPr id="19" name="WordArt 14"/>
          <p:cNvSpPr>
            <a:spLocks noChangeArrowheads="1" noChangeShapeType="1" noTextEdit="1"/>
          </p:cNvSpPr>
          <p:nvPr/>
        </p:nvSpPr>
        <p:spPr bwMode="auto">
          <a:xfrm>
            <a:off x="152400" y="1143000"/>
            <a:ext cx="4665663" cy="969963"/>
          </a:xfrm>
          <a:prstGeom prst="rect">
            <a:avLst/>
          </a:prstGeom>
        </p:spPr>
        <p:txBody>
          <a:bodyPr wrap="none" fromWordArt="1">
            <a:prstTxWarp prst="textWave2">
              <a:avLst>
                <a:gd name="adj1" fmla="val 13005"/>
                <a:gd name="adj2" fmla="val 0"/>
              </a:avLst>
            </a:prstTxWarp>
          </a:bodyPr>
          <a:lstStyle/>
          <a:p>
            <a:pPr algn="ctr"/>
            <a:r>
              <a:rPr lang="vi-VN" sz="3600" kern="10" dirty="0">
                <a:ln w="9525">
                  <a:solidFill>
                    <a:srgbClr val="FF0000"/>
                  </a:solidFill>
                  <a:round/>
                  <a:headEnd/>
                  <a:tailEnd/>
                </a:ln>
                <a:solidFill>
                  <a:srgbClr val="FF66CC"/>
                </a:solidFill>
                <a:latin typeface="Times New Roman"/>
                <a:cs typeface="Times New Roman"/>
              </a:rPr>
              <a:t>Nhìn hình... đoán thành ngữ</a:t>
            </a:r>
            <a:endParaRPr lang="en-US" sz="3600" kern="10" dirty="0">
              <a:ln w="9525">
                <a:solidFill>
                  <a:srgbClr val="FF0000"/>
                </a:solidFill>
                <a:round/>
                <a:headEnd/>
                <a:tailEnd/>
              </a:ln>
              <a:solidFill>
                <a:srgbClr val="FF66CC"/>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7037"/>
                                        </p:tgtEl>
                                        <p:attrNameLst>
                                          <p:attrName>style.visibility</p:attrName>
                                        </p:attrNameLst>
                                      </p:cBhvr>
                                      <p:to>
                                        <p:strVal val="visible"/>
                                      </p:to>
                                    </p:set>
                                    <p:animEffect transition="in" filter="dissolve">
                                      <p:cBhvr>
                                        <p:cTn id="14" dur="500"/>
                                        <p:tgtEl>
                                          <p:spTgt spid="257037"/>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7038"/>
                                        </p:tgtEl>
                                        <p:attrNameLst>
                                          <p:attrName>style.visibility</p:attrName>
                                        </p:attrNameLst>
                                      </p:cBhvr>
                                      <p:to>
                                        <p:strVal val="visible"/>
                                      </p:to>
                                    </p:set>
                                    <p:anim calcmode="discrete" valueType="clr">
                                      <p:cBhvr override="childStyle">
                                        <p:cTn id="19" dur="80"/>
                                        <p:tgtEl>
                                          <p:spTgt spid="25703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7038"/>
                                        </p:tgtEl>
                                        <p:attrNameLst>
                                          <p:attrName>fillcolor</p:attrName>
                                        </p:attrNameLst>
                                      </p:cBhvr>
                                      <p:tavLst>
                                        <p:tav tm="0">
                                          <p:val>
                                            <p:clrVal>
                                              <a:schemeClr val="accent2"/>
                                            </p:clrVal>
                                          </p:val>
                                        </p:tav>
                                        <p:tav tm="50000">
                                          <p:val>
                                            <p:clrVal>
                                              <a:schemeClr val="hlink"/>
                                            </p:clrVal>
                                          </p:val>
                                        </p:tav>
                                      </p:tavLst>
                                    </p:anim>
                                    <p:set>
                                      <p:cBhvr>
                                        <p:cTn id="21" dur="80"/>
                                        <p:tgtEl>
                                          <p:spTgt spid="2570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7" grpId="0" animBg="1"/>
      <p:bldP spid="25703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61" name="WordArt 13"/>
          <p:cNvSpPr>
            <a:spLocks noChangeArrowheads="1" noChangeShapeType="1" noTextEdit="1"/>
          </p:cNvSpPr>
          <p:nvPr/>
        </p:nvSpPr>
        <p:spPr bwMode="auto">
          <a:xfrm>
            <a:off x="4572000" y="5229225"/>
            <a:ext cx="3600450" cy="360363"/>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FFFF00"/>
                </a:solidFill>
                <a:latin typeface="Times New Roman"/>
                <a:cs typeface="Times New Roman"/>
              </a:rPr>
              <a:t>Ba chìm bảy nổi</a:t>
            </a:r>
          </a:p>
        </p:txBody>
      </p:sp>
      <p:sp>
        <p:nvSpPr>
          <p:cNvPr id="258062" name="Text Box 14"/>
          <p:cNvSpPr txBox="1">
            <a:spLocks noChangeArrowheads="1"/>
          </p:cNvSpPr>
          <p:nvPr/>
        </p:nvSpPr>
        <p:spPr bwMode="auto">
          <a:xfrm>
            <a:off x="3492500" y="5722938"/>
            <a:ext cx="5651500" cy="519112"/>
          </a:xfrm>
          <a:prstGeom prst="rect">
            <a:avLst/>
          </a:prstGeom>
          <a:noFill/>
          <a:ln w="9525">
            <a:noFill/>
            <a:miter lim="800000"/>
            <a:headEnd/>
            <a:tailEnd/>
          </a:ln>
          <a:effectLst/>
        </p:spPr>
        <p:txBody>
          <a:bodyPr>
            <a:spAutoFit/>
          </a:bodyPr>
          <a:lstStyle/>
          <a:p>
            <a:pPr algn="just"/>
            <a:r>
              <a:rPr lang="en-US" sz="2800" b="0" i="1">
                <a:solidFill>
                  <a:srgbClr val="006600"/>
                </a:solidFill>
                <a:latin typeface="Times New Roman" pitchFamily="18" charset="0"/>
                <a:sym typeface="Wingdings" pitchFamily="2" charset="2"/>
              </a:rPr>
              <a:t> </a:t>
            </a:r>
            <a:r>
              <a:rPr lang="en-US" sz="2800" i="1">
                <a:solidFill>
                  <a:srgbClr val="006600"/>
                </a:solidFill>
                <a:latin typeface="Times New Roman" pitchFamily="18" charset="0"/>
              </a:rPr>
              <a:t>Chỉ sự vất vả, lận đận, long đong.</a:t>
            </a:r>
          </a:p>
        </p:txBody>
      </p:sp>
      <p:pic>
        <p:nvPicPr>
          <p:cNvPr id="258068" name="Picture 20" descr="3chim7noi">
            <a:hlinkClick r:id="rId2" action="ppaction://hlinksldjump"/>
          </p:cNvPr>
          <p:cNvPicPr>
            <a:picLocks noChangeAspect="1" noChangeArrowheads="1"/>
          </p:cNvPicPr>
          <p:nvPr/>
        </p:nvPicPr>
        <p:blipFill>
          <a:blip r:embed="rId3" cstate="print"/>
          <a:srcRect/>
          <a:stretch>
            <a:fillRect/>
          </a:stretch>
        </p:blipFill>
        <p:spPr bwMode="auto">
          <a:xfrm>
            <a:off x="4751388" y="1989138"/>
            <a:ext cx="3519487" cy="2852737"/>
          </a:xfrm>
          <a:prstGeom prst="rect">
            <a:avLst/>
          </a:prstGeom>
          <a:noFill/>
          <a:ln w="9525">
            <a:solidFill>
              <a:srgbClr val="FF3399"/>
            </a:solidFill>
            <a:miter lim="800000"/>
            <a:headEnd/>
            <a:tailEnd/>
          </a:ln>
        </p:spPr>
      </p:pic>
      <p:sp>
        <p:nvSpPr>
          <p:cNvPr id="15" name="WordArt 14"/>
          <p:cNvSpPr>
            <a:spLocks noChangeArrowheads="1" noChangeShapeType="1" noTextEdit="1"/>
          </p:cNvSpPr>
          <p:nvPr/>
        </p:nvSpPr>
        <p:spPr bwMode="auto">
          <a:xfrm>
            <a:off x="152400" y="1219200"/>
            <a:ext cx="4665663" cy="969963"/>
          </a:xfrm>
          <a:prstGeom prst="rect">
            <a:avLst/>
          </a:prstGeom>
        </p:spPr>
        <p:txBody>
          <a:bodyPr wrap="none" fromWordArt="1">
            <a:prstTxWarp prst="textWave2">
              <a:avLst>
                <a:gd name="adj1" fmla="val 13005"/>
                <a:gd name="adj2" fmla="val 0"/>
              </a:avLst>
            </a:prstTxWarp>
          </a:bodyPr>
          <a:lstStyle/>
          <a:p>
            <a:pPr algn="ctr"/>
            <a:r>
              <a:rPr lang="vi-VN" sz="3600" kern="10" dirty="0">
                <a:ln w="9525">
                  <a:solidFill>
                    <a:srgbClr val="FF0000"/>
                  </a:solidFill>
                  <a:round/>
                  <a:headEnd/>
                  <a:tailEnd/>
                </a:ln>
                <a:solidFill>
                  <a:srgbClr val="FF66CC"/>
                </a:solidFill>
                <a:latin typeface="Times New Roman"/>
                <a:cs typeface="Times New Roman"/>
              </a:rPr>
              <a:t>Nhìn hình... đoán thành ngữ</a:t>
            </a:r>
            <a:endParaRPr lang="en-US" sz="3600" kern="10" dirty="0">
              <a:ln w="9525">
                <a:solidFill>
                  <a:srgbClr val="FF0000"/>
                </a:solidFill>
                <a:round/>
                <a:headEnd/>
                <a:tailEnd/>
              </a:ln>
              <a:solidFill>
                <a:srgbClr val="FF66CC"/>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8061"/>
                                        </p:tgtEl>
                                        <p:attrNameLst>
                                          <p:attrName>style.visibility</p:attrName>
                                        </p:attrNameLst>
                                      </p:cBhvr>
                                      <p:to>
                                        <p:strVal val="visible"/>
                                      </p:to>
                                    </p:set>
                                    <p:animEffect transition="in" filter="dissolve">
                                      <p:cBhvr>
                                        <p:cTn id="14" dur="500"/>
                                        <p:tgtEl>
                                          <p:spTgt spid="258061"/>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8062"/>
                                        </p:tgtEl>
                                        <p:attrNameLst>
                                          <p:attrName>style.visibility</p:attrName>
                                        </p:attrNameLst>
                                      </p:cBhvr>
                                      <p:to>
                                        <p:strVal val="visible"/>
                                      </p:to>
                                    </p:set>
                                    <p:anim calcmode="discrete" valueType="clr">
                                      <p:cBhvr override="childStyle">
                                        <p:cTn id="19" dur="80"/>
                                        <p:tgtEl>
                                          <p:spTgt spid="25806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8062"/>
                                        </p:tgtEl>
                                        <p:attrNameLst>
                                          <p:attrName>fillcolor</p:attrName>
                                        </p:attrNameLst>
                                      </p:cBhvr>
                                      <p:tavLst>
                                        <p:tav tm="0">
                                          <p:val>
                                            <p:clrVal>
                                              <a:schemeClr val="accent2"/>
                                            </p:clrVal>
                                          </p:val>
                                        </p:tav>
                                        <p:tav tm="50000">
                                          <p:val>
                                            <p:clrVal>
                                              <a:schemeClr val="hlink"/>
                                            </p:clrVal>
                                          </p:val>
                                        </p:tav>
                                      </p:tavLst>
                                    </p:anim>
                                    <p:set>
                                      <p:cBhvr>
                                        <p:cTn id="21" dur="80"/>
                                        <p:tgtEl>
                                          <p:spTgt spid="258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1" grpId="0" animBg="1"/>
      <p:bldP spid="25806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NỘI DUNG</a:t>
            </a:r>
            <a:endParaRPr lang="en-US" dirty="0"/>
          </a:p>
        </p:txBody>
      </p:sp>
      <p:grpSp>
        <p:nvGrpSpPr>
          <p:cNvPr id="7171" name="Group 3"/>
          <p:cNvGrpSpPr>
            <a:grpSpLocks/>
          </p:cNvGrpSpPr>
          <p:nvPr/>
        </p:nvGrpSpPr>
        <p:grpSpPr bwMode="auto">
          <a:xfrm>
            <a:off x="1927225" y="3849687"/>
            <a:ext cx="5311775" cy="68897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7173" name="Group 5"/>
            <p:cNvGrpSpPr>
              <a:grpSpLocks/>
            </p:cNvGrpSpPr>
            <p:nvPr/>
          </p:nvGrpSpPr>
          <p:grpSpPr bwMode="auto">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7176" name="Group 8"/>
          <p:cNvGrpSpPr>
            <a:grpSpLocks/>
          </p:cNvGrpSpPr>
          <p:nvPr/>
        </p:nvGrpSpPr>
        <p:grpSpPr bwMode="auto">
          <a:xfrm>
            <a:off x="1927225" y="4714875"/>
            <a:ext cx="5311775" cy="688975"/>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7178" name="Group 10"/>
            <p:cNvGrpSpPr>
              <a:grpSpLocks/>
            </p:cNvGrpSpPr>
            <p:nvPr/>
          </p:nvGrpSpPr>
          <p:grpSpPr bwMode="auto">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grpSp>
        <p:nvGrpSpPr>
          <p:cNvPr id="7186" name="Group 18"/>
          <p:cNvGrpSpPr>
            <a:grpSpLocks/>
          </p:cNvGrpSpPr>
          <p:nvPr/>
        </p:nvGrpSpPr>
        <p:grpSpPr bwMode="auto">
          <a:xfrm>
            <a:off x="1927225" y="2138362"/>
            <a:ext cx="5311775" cy="688975"/>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7191" name="Text Box 23"/>
          <p:cNvSpPr txBox="1">
            <a:spLocks noChangeArrowheads="1"/>
          </p:cNvSpPr>
          <p:nvPr/>
        </p:nvSpPr>
        <p:spPr bwMode="white">
          <a:xfrm>
            <a:off x="2393950" y="2252662"/>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en-US" sz="2400" b="1" dirty="0" smtClean="0">
                <a:solidFill>
                  <a:srgbClr val="FFFFFF"/>
                </a:solidFill>
                <a:cs typeface="Arial" charset="0"/>
              </a:rPr>
              <a:t>THẾ NÀO LÀ THÀNH NGỮ ?</a:t>
            </a:r>
            <a:endParaRPr lang="en-US" sz="2400" b="1" dirty="0">
              <a:solidFill>
                <a:srgbClr val="FFFFFF"/>
              </a:solidFill>
              <a:cs typeface="Arial" charset="0"/>
            </a:endParaRPr>
          </a:p>
        </p:txBody>
      </p:sp>
      <p:sp>
        <p:nvSpPr>
          <p:cNvPr id="7192" name="Text Box 24"/>
          <p:cNvSpPr txBox="1">
            <a:spLocks noChangeArrowheads="1"/>
          </p:cNvSpPr>
          <p:nvPr/>
        </p:nvSpPr>
        <p:spPr bwMode="white">
          <a:xfrm>
            <a:off x="2405063" y="3957637"/>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en-US" sz="2400" b="1" dirty="0" smtClean="0">
                <a:solidFill>
                  <a:srgbClr val="FFFFFF"/>
                </a:solidFill>
                <a:cs typeface="Arial" charset="0"/>
              </a:rPr>
              <a:t>SỬ DỤNG THÀNH NGỮ</a:t>
            </a:r>
            <a:endParaRPr lang="en-US" sz="2400" b="1" dirty="0">
              <a:solidFill>
                <a:srgbClr val="FFFFFF"/>
              </a:solidFill>
              <a:cs typeface="Arial" charset="0"/>
            </a:endParaRPr>
          </a:p>
        </p:txBody>
      </p:sp>
      <p:sp>
        <p:nvSpPr>
          <p:cNvPr id="7193" name="Text Box 25"/>
          <p:cNvSpPr txBox="1">
            <a:spLocks noChangeArrowheads="1"/>
          </p:cNvSpPr>
          <p:nvPr/>
        </p:nvSpPr>
        <p:spPr bwMode="white">
          <a:xfrm>
            <a:off x="2405063" y="4816475"/>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en-US" sz="2400" b="1" dirty="0" smtClean="0">
                <a:solidFill>
                  <a:srgbClr val="FFFFFF"/>
                </a:solidFill>
                <a:cs typeface="Arial" charset="0"/>
              </a:rPr>
              <a:t>LUYỆN TẬP</a:t>
            </a:r>
            <a:endParaRPr lang="en-US" sz="2400" b="1" dirty="0">
              <a:solidFill>
                <a:srgbClr val="FFFFFF"/>
              </a:solidFill>
              <a:cs typeface="Arial" charset="0"/>
            </a:endParaRPr>
          </a:p>
        </p:txBody>
      </p:sp>
      <p:pic>
        <p:nvPicPr>
          <p:cNvPr id="7196" name="Picture 28" descr="1"/>
          <p:cNvPicPr>
            <a:picLocks noChangeAspect="1" noChangeArrowheads="1"/>
          </p:cNvPicPr>
          <p:nvPr/>
        </p:nvPicPr>
        <p:blipFill>
          <a:blip r:embed="rId2">
            <a:lum bright="-6000" contrast="24000"/>
          </a:blip>
          <a:srcRect l="42606" t="64474" r="19473"/>
          <a:stretch>
            <a:fillRect/>
          </a:stretch>
        </p:blipFill>
        <p:spPr bwMode="auto">
          <a:xfrm>
            <a:off x="1743075" y="4689475"/>
            <a:ext cx="792163" cy="949325"/>
          </a:xfrm>
          <a:prstGeom prst="rect">
            <a:avLst/>
          </a:prstGeom>
          <a:noFill/>
        </p:spPr>
      </p:pic>
      <p:pic>
        <p:nvPicPr>
          <p:cNvPr id="7197" name="Picture 29" descr="1"/>
          <p:cNvPicPr>
            <a:picLocks noChangeAspect="1" noChangeArrowheads="1"/>
          </p:cNvPicPr>
          <p:nvPr/>
        </p:nvPicPr>
        <p:blipFill>
          <a:blip r:embed="rId2">
            <a:lum bright="-6000" contrast="24000"/>
          </a:blip>
          <a:srcRect l="42606" t="64474" r="19473"/>
          <a:stretch>
            <a:fillRect/>
          </a:stretch>
        </p:blipFill>
        <p:spPr bwMode="auto">
          <a:xfrm>
            <a:off x="1743075" y="3838575"/>
            <a:ext cx="792163" cy="949325"/>
          </a:xfrm>
          <a:prstGeom prst="rect">
            <a:avLst/>
          </a:prstGeom>
          <a:noFill/>
        </p:spPr>
      </p:pic>
      <p:pic>
        <p:nvPicPr>
          <p:cNvPr id="7198" name="Picture 30" descr="1"/>
          <p:cNvPicPr>
            <a:picLocks noChangeAspect="1" noChangeArrowheads="1"/>
          </p:cNvPicPr>
          <p:nvPr/>
        </p:nvPicPr>
        <p:blipFill>
          <a:blip r:embed="rId2">
            <a:lum bright="-6000" contrast="24000"/>
          </a:blip>
          <a:srcRect l="42606" t="64474" r="19473"/>
          <a:stretch>
            <a:fillRect/>
          </a:stretch>
        </p:blipFill>
        <p:spPr bwMode="auto">
          <a:xfrm>
            <a:off x="1731963" y="2133600"/>
            <a:ext cx="792162" cy="949325"/>
          </a:xfrm>
          <a:prstGeom prst="rect">
            <a:avLst/>
          </a:prstGeom>
          <a:noFill/>
        </p:spPr>
      </p:pic>
      <p:sp>
        <p:nvSpPr>
          <p:cNvPr id="7200" name="Text Box 32"/>
          <p:cNvSpPr txBox="1">
            <a:spLocks noChangeArrowheads="1"/>
          </p:cNvSpPr>
          <p:nvPr/>
        </p:nvSpPr>
        <p:spPr bwMode="white">
          <a:xfrm>
            <a:off x="2052638" y="2230437"/>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FFFFFF"/>
                </a:solidFill>
                <a:cs typeface="Arial" charset="0"/>
              </a:rPr>
              <a:t>1</a:t>
            </a:r>
          </a:p>
        </p:txBody>
      </p:sp>
      <p:sp>
        <p:nvSpPr>
          <p:cNvPr id="7201" name="Text Box 33"/>
          <p:cNvSpPr txBox="1">
            <a:spLocks noChangeArrowheads="1"/>
          </p:cNvSpPr>
          <p:nvPr/>
        </p:nvSpPr>
        <p:spPr bwMode="white">
          <a:xfrm>
            <a:off x="2065338" y="3937000"/>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smtClean="0">
                <a:solidFill>
                  <a:srgbClr val="FFFFFF"/>
                </a:solidFill>
                <a:cs typeface="Arial" charset="0"/>
              </a:rPr>
              <a:t>3</a:t>
            </a:r>
            <a:endParaRPr lang="en-US" sz="2400" b="1" dirty="0">
              <a:solidFill>
                <a:srgbClr val="FFFFFF"/>
              </a:solidFill>
              <a:cs typeface="Arial" charset="0"/>
            </a:endParaRPr>
          </a:p>
        </p:txBody>
      </p:sp>
      <p:sp>
        <p:nvSpPr>
          <p:cNvPr id="7202" name="Text Box 34"/>
          <p:cNvSpPr txBox="1">
            <a:spLocks noChangeArrowheads="1"/>
          </p:cNvSpPr>
          <p:nvPr/>
        </p:nvSpPr>
        <p:spPr bwMode="white">
          <a:xfrm>
            <a:off x="2065338" y="4824412"/>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smtClean="0">
                <a:solidFill>
                  <a:srgbClr val="FFFFFF"/>
                </a:solidFill>
                <a:cs typeface="Arial" charset="0"/>
              </a:rPr>
              <a:t>4</a:t>
            </a:r>
            <a:endParaRPr lang="en-US" sz="2400" b="1" dirty="0">
              <a:solidFill>
                <a:srgbClr val="FFFFFF"/>
              </a:solidFill>
              <a:cs typeface="Arial" charset="0"/>
            </a:endParaRPr>
          </a:p>
        </p:txBody>
      </p:sp>
      <p:grpSp>
        <p:nvGrpSpPr>
          <p:cNvPr id="28" name="Group 3"/>
          <p:cNvGrpSpPr>
            <a:grpSpLocks/>
          </p:cNvGrpSpPr>
          <p:nvPr/>
        </p:nvGrpSpPr>
        <p:grpSpPr bwMode="auto">
          <a:xfrm>
            <a:off x="1927225" y="3024187"/>
            <a:ext cx="5311775" cy="688975"/>
            <a:chOff x="720" y="1392"/>
            <a:chExt cx="4058" cy="480"/>
          </a:xfrm>
        </p:grpSpPr>
        <p:sp>
          <p:nvSpPr>
            <p:cNvPr id="29"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30" name="Group 5"/>
            <p:cNvGrpSpPr>
              <a:grpSpLocks/>
            </p:cNvGrpSpPr>
            <p:nvPr/>
          </p:nvGrpSpPr>
          <p:grpSpPr bwMode="auto">
            <a:xfrm>
              <a:off x="730" y="1407"/>
              <a:ext cx="4043" cy="444"/>
              <a:chOff x="744" y="1407"/>
              <a:chExt cx="3988" cy="444"/>
            </a:xfrm>
          </p:grpSpPr>
          <p:sp>
            <p:nvSpPr>
              <p:cNvPr id="31"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32"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sp>
        <p:nvSpPr>
          <p:cNvPr id="33" name="Text Box 24"/>
          <p:cNvSpPr txBox="1">
            <a:spLocks noChangeArrowheads="1"/>
          </p:cNvSpPr>
          <p:nvPr/>
        </p:nvSpPr>
        <p:spPr bwMode="white">
          <a:xfrm>
            <a:off x="2405063" y="3132137"/>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en-US" sz="2400" b="1" dirty="0" smtClean="0">
                <a:solidFill>
                  <a:srgbClr val="FFFFFF"/>
                </a:solidFill>
                <a:cs typeface="Arial" charset="0"/>
              </a:rPr>
              <a:t>NGHĨA CỦA THÀNH NGỮ</a:t>
            </a:r>
            <a:endParaRPr lang="en-US" sz="2400" b="1" dirty="0">
              <a:solidFill>
                <a:srgbClr val="FFFFFF"/>
              </a:solidFill>
              <a:cs typeface="Arial" charset="0"/>
            </a:endParaRPr>
          </a:p>
        </p:txBody>
      </p:sp>
      <p:pic>
        <p:nvPicPr>
          <p:cNvPr id="34" name="Picture 29" descr="1"/>
          <p:cNvPicPr>
            <a:picLocks noChangeAspect="1" noChangeArrowheads="1"/>
          </p:cNvPicPr>
          <p:nvPr/>
        </p:nvPicPr>
        <p:blipFill>
          <a:blip r:embed="rId2">
            <a:lum bright="-6000" contrast="24000"/>
          </a:blip>
          <a:srcRect l="42606" t="64474" r="19473"/>
          <a:stretch>
            <a:fillRect/>
          </a:stretch>
        </p:blipFill>
        <p:spPr bwMode="auto">
          <a:xfrm>
            <a:off x="1743075" y="3013075"/>
            <a:ext cx="792163" cy="949325"/>
          </a:xfrm>
          <a:prstGeom prst="rect">
            <a:avLst/>
          </a:prstGeom>
          <a:noFill/>
        </p:spPr>
      </p:pic>
      <p:sp>
        <p:nvSpPr>
          <p:cNvPr id="35" name="Text Box 33"/>
          <p:cNvSpPr txBox="1">
            <a:spLocks noChangeArrowheads="1"/>
          </p:cNvSpPr>
          <p:nvPr/>
        </p:nvSpPr>
        <p:spPr bwMode="white">
          <a:xfrm>
            <a:off x="2065338" y="3111500"/>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FFFF"/>
                </a:solidFill>
                <a:cs typeface="Arial" charset="0"/>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gieng khong"/>
          <p:cNvPicPr>
            <a:picLocks noChangeAspect="1" noChangeArrowheads="1"/>
          </p:cNvPicPr>
          <p:nvPr/>
        </p:nvPicPr>
        <p:blipFill>
          <a:blip r:embed="rId4">
            <a:lum bright="-10000" contrast="18000"/>
          </a:blip>
          <a:srcRect/>
          <a:stretch>
            <a:fillRect/>
          </a:stretch>
        </p:blipFill>
        <p:spPr bwMode="auto">
          <a:xfrm>
            <a:off x="1447800" y="23813"/>
            <a:ext cx="1920875" cy="3200400"/>
          </a:xfrm>
          <a:prstGeom prst="rect">
            <a:avLst/>
          </a:prstGeom>
          <a:noFill/>
        </p:spPr>
      </p:pic>
      <p:sp>
        <p:nvSpPr>
          <p:cNvPr id="318467" name="Oval 3" descr="sun rain star"/>
          <p:cNvSpPr>
            <a:spLocks noChangeArrowheads="1"/>
          </p:cNvSpPr>
          <p:nvPr/>
        </p:nvSpPr>
        <p:spPr bwMode="auto">
          <a:xfrm>
            <a:off x="2198688" y="23813"/>
            <a:ext cx="512762" cy="152400"/>
          </a:xfrm>
          <a:prstGeom prst="ellipse">
            <a:avLst/>
          </a:prstGeom>
          <a:blipFill dpi="0" rotWithShape="1">
            <a:blip r:embed="rId5"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318468" name="Picture 4" descr="ech bat ruoi dong"/>
          <p:cNvPicPr>
            <a:picLocks noChangeAspect="1" noChangeArrowheads="1" noCrop="1"/>
          </p:cNvPicPr>
          <p:nvPr/>
        </p:nvPicPr>
        <p:blipFill>
          <a:blip r:embed="rId6">
            <a:lum bright="-10000" contrast="18000"/>
          </a:blip>
          <a:srcRect/>
          <a:stretch>
            <a:fillRect/>
          </a:stretch>
        </p:blipFill>
        <p:spPr bwMode="auto">
          <a:xfrm>
            <a:off x="2066925" y="2192338"/>
            <a:ext cx="1295400" cy="758825"/>
          </a:xfrm>
          <a:prstGeom prst="rect">
            <a:avLst/>
          </a:prstGeom>
          <a:noFill/>
        </p:spPr>
      </p:pic>
      <p:pic>
        <p:nvPicPr>
          <p:cNvPr id="318469" name="Picture 5" descr="frog057"/>
          <p:cNvPicPr>
            <a:picLocks noChangeAspect="1" noChangeArrowheads="1" noCrop="1"/>
          </p:cNvPicPr>
          <p:nvPr/>
        </p:nvPicPr>
        <p:blipFill>
          <a:blip r:embed="rId7" cstate="print">
            <a:lum bright="-10000" contrast="18000"/>
          </a:blip>
          <a:srcRect/>
          <a:stretch>
            <a:fillRect/>
          </a:stretch>
        </p:blipFill>
        <p:spPr bwMode="auto">
          <a:xfrm rot="-802712">
            <a:off x="1676400" y="2416175"/>
            <a:ext cx="381000" cy="274638"/>
          </a:xfrm>
          <a:prstGeom prst="rect">
            <a:avLst/>
          </a:prstGeom>
          <a:noFill/>
        </p:spPr>
      </p:pic>
      <p:pic>
        <p:nvPicPr>
          <p:cNvPr id="318470" name="Picture 6" descr="tn_an568"/>
          <p:cNvPicPr>
            <a:picLocks noChangeAspect="1" noChangeArrowheads="1" noCrop="1"/>
          </p:cNvPicPr>
          <p:nvPr/>
        </p:nvPicPr>
        <p:blipFill>
          <a:blip r:embed="rId8" cstate="print">
            <a:lum bright="-10000" contrast="18000"/>
          </a:blip>
          <a:srcRect/>
          <a:stretch>
            <a:fillRect/>
          </a:stretch>
        </p:blipFill>
        <p:spPr bwMode="auto">
          <a:xfrm rot="18183074" flipH="1">
            <a:off x="1674019" y="1067594"/>
            <a:ext cx="307975" cy="201613"/>
          </a:xfrm>
          <a:prstGeom prst="rect">
            <a:avLst/>
          </a:prstGeom>
          <a:noFill/>
        </p:spPr>
      </p:pic>
      <p:pic>
        <p:nvPicPr>
          <p:cNvPr id="318471" name="Picture 7" descr="slak05"/>
          <p:cNvPicPr>
            <a:picLocks noChangeAspect="1" noChangeArrowheads="1" noCrop="1"/>
          </p:cNvPicPr>
          <p:nvPr/>
        </p:nvPicPr>
        <p:blipFill>
          <a:blip r:embed="rId9" cstate="print">
            <a:lum bright="-10000" contrast="18000"/>
          </a:blip>
          <a:srcRect/>
          <a:stretch>
            <a:fillRect/>
          </a:stretch>
        </p:blipFill>
        <p:spPr bwMode="auto">
          <a:xfrm rot="1394063">
            <a:off x="2986088" y="1922463"/>
            <a:ext cx="214312" cy="158750"/>
          </a:xfrm>
          <a:prstGeom prst="rect">
            <a:avLst/>
          </a:prstGeom>
          <a:noFill/>
        </p:spPr>
      </p:pic>
      <p:sp>
        <p:nvSpPr>
          <p:cNvPr id="318472" name="Freeform 8" descr="CamHa NuocGieng"/>
          <p:cNvSpPr>
            <a:spLocks/>
          </p:cNvSpPr>
          <p:nvPr/>
        </p:nvSpPr>
        <p:spPr bwMode="auto">
          <a:xfrm>
            <a:off x="15113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163500" prstMaterial="legacyMatte">
            <a:bevelT w="13500" h="13500" prst="angle"/>
            <a:bevelB w="13500" h="13500" prst="angle"/>
            <a:extrusionClr>
              <a:srgbClr val="FFFFFF"/>
            </a:extrusionClr>
          </a:sp3d>
        </p:spPr>
        <p:txBody>
          <a:bodyPr>
            <a:flatTx/>
          </a:bodyPr>
          <a:lstStyle/>
          <a:p>
            <a:endParaRPr lang="en-US"/>
          </a:p>
        </p:txBody>
      </p:sp>
      <p:pic>
        <p:nvPicPr>
          <p:cNvPr id="318473" name="Picture 9" descr="krab01"/>
          <p:cNvPicPr>
            <a:picLocks noChangeAspect="1" noChangeArrowheads="1" noCrop="1"/>
          </p:cNvPicPr>
          <p:nvPr/>
        </p:nvPicPr>
        <p:blipFill>
          <a:blip r:embed="rId11" cstate="print">
            <a:lum bright="-10000" contrast="18000"/>
          </a:blip>
          <a:srcRect/>
          <a:stretch>
            <a:fillRect/>
          </a:stretch>
        </p:blipFill>
        <p:spPr bwMode="auto">
          <a:xfrm rot="927754">
            <a:off x="2209800" y="2909888"/>
            <a:ext cx="304800" cy="233362"/>
          </a:xfrm>
          <a:prstGeom prst="rect">
            <a:avLst/>
          </a:prstGeom>
          <a:noFill/>
        </p:spPr>
      </p:pic>
      <p:pic>
        <p:nvPicPr>
          <p:cNvPr id="318474" name="Picture 10" descr="crab10"/>
          <p:cNvPicPr>
            <a:picLocks noChangeAspect="1" noChangeArrowheads="1" noCrop="1"/>
          </p:cNvPicPr>
          <p:nvPr/>
        </p:nvPicPr>
        <p:blipFill>
          <a:blip r:embed="rId12">
            <a:lum bright="-10000" contrast="18000"/>
          </a:blip>
          <a:srcRect/>
          <a:stretch>
            <a:fillRect/>
          </a:stretch>
        </p:blipFill>
        <p:spPr bwMode="auto">
          <a:xfrm rot="-157727">
            <a:off x="1524000" y="2901950"/>
            <a:ext cx="457200" cy="169863"/>
          </a:xfrm>
          <a:prstGeom prst="rect">
            <a:avLst/>
          </a:prstGeom>
          <a:noFill/>
        </p:spPr>
      </p:pic>
      <p:pic>
        <p:nvPicPr>
          <p:cNvPr id="318475" name="Picture 11" descr="gieng khong"/>
          <p:cNvPicPr>
            <a:picLocks noChangeAspect="1" noChangeArrowheads="1"/>
          </p:cNvPicPr>
          <p:nvPr/>
        </p:nvPicPr>
        <p:blipFill>
          <a:blip r:embed="rId4">
            <a:lum bright="-10000" contrast="18000"/>
          </a:blip>
          <a:srcRect/>
          <a:stretch>
            <a:fillRect/>
          </a:stretch>
        </p:blipFill>
        <p:spPr bwMode="auto">
          <a:xfrm>
            <a:off x="4038600" y="23813"/>
            <a:ext cx="1920875" cy="3200400"/>
          </a:xfrm>
          <a:prstGeom prst="rect">
            <a:avLst/>
          </a:prstGeom>
          <a:noFill/>
        </p:spPr>
      </p:pic>
      <p:sp>
        <p:nvSpPr>
          <p:cNvPr id="318476" name="Oval 12" descr="sun rain star"/>
          <p:cNvSpPr>
            <a:spLocks noChangeArrowheads="1"/>
          </p:cNvSpPr>
          <p:nvPr/>
        </p:nvSpPr>
        <p:spPr bwMode="auto">
          <a:xfrm>
            <a:off x="4789488" y="23813"/>
            <a:ext cx="512762" cy="152400"/>
          </a:xfrm>
          <a:prstGeom prst="ellipse">
            <a:avLst/>
          </a:prstGeom>
          <a:blipFill dpi="0" rotWithShape="1">
            <a:blip r:embed="rId5"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318477" name="Picture 13" descr="frog057"/>
          <p:cNvPicPr>
            <a:picLocks noChangeAspect="1" noChangeArrowheads="1" noCrop="1"/>
          </p:cNvPicPr>
          <p:nvPr/>
        </p:nvPicPr>
        <p:blipFill>
          <a:blip r:embed="rId7" cstate="print">
            <a:lum bright="-10000" contrast="18000"/>
          </a:blip>
          <a:srcRect/>
          <a:stretch>
            <a:fillRect/>
          </a:stretch>
        </p:blipFill>
        <p:spPr bwMode="auto">
          <a:xfrm rot="-802712">
            <a:off x="4065588" y="2205038"/>
            <a:ext cx="381000" cy="274637"/>
          </a:xfrm>
          <a:prstGeom prst="rect">
            <a:avLst/>
          </a:prstGeom>
          <a:noFill/>
        </p:spPr>
      </p:pic>
      <p:pic>
        <p:nvPicPr>
          <p:cNvPr id="318478" name="Picture 14" descr="tn_an568"/>
          <p:cNvPicPr>
            <a:picLocks noChangeAspect="1" noChangeArrowheads="1" noCrop="1"/>
          </p:cNvPicPr>
          <p:nvPr/>
        </p:nvPicPr>
        <p:blipFill>
          <a:blip r:embed="rId8" cstate="print">
            <a:lum bright="-10000" contrast="18000"/>
          </a:blip>
          <a:srcRect/>
          <a:stretch>
            <a:fillRect/>
          </a:stretch>
        </p:blipFill>
        <p:spPr bwMode="auto">
          <a:xfrm rot="18183074" flipH="1">
            <a:off x="4393406" y="915195"/>
            <a:ext cx="307975" cy="201612"/>
          </a:xfrm>
          <a:prstGeom prst="rect">
            <a:avLst/>
          </a:prstGeom>
          <a:noFill/>
        </p:spPr>
      </p:pic>
      <p:pic>
        <p:nvPicPr>
          <p:cNvPr id="318479" name="Picture 15" descr="slak05"/>
          <p:cNvPicPr>
            <a:picLocks noChangeAspect="1" noChangeArrowheads="1" noCrop="1"/>
          </p:cNvPicPr>
          <p:nvPr/>
        </p:nvPicPr>
        <p:blipFill>
          <a:blip r:embed="rId9" cstate="print">
            <a:lum bright="-10000" contrast="18000"/>
          </a:blip>
          <a:srcRect/>
          <a:stretch>
            <a:fillRect/>
          </a:stretch>
        </p:blipFill>
        <p:spPr bwMode="auto">
          <a:xfrm rot="1394063">
            <a:off x="5516563" y="1852613"/>
            <a:ext cx="214312" cy="158750"/>
          </a:xfrm>
          <a:prstGeom prst="rect">
            <a:avLst/>
          </a:prstGeom>
          <a:noFill/>
        </p:spPr>
      </p:pic>
      <p:sp>
        <p:nvSpPr>
          <p:cNvPr id="318480" name="Freeform 16" descr="CamHa NuocGieng"/>
          <p:cNvSpPr>
            <a:spLocks/>
          </p:cNvSpPr>
          <p:nvPr/>
        </p:nvSpPr>
        <p:spPr bwMode="auto">
          <a:xfrm>
            <a:off x="4130675" y="2784475"/>
            <a:ext cx="1828800" cy="449263"/>
          </a:xfrm>
          <a:custGeom>
            <a:avLst/>
            <a:gdLst/>
            <a:ahLst/>
            <a:cxnLst>
              <a:cxn ang="0">
                <a:pos x="1146" y="273"/>
              </a:cxn>
              <a:cxn ang="0">
                <a:pos x="1142" y="5"/>
              </a:cxn>
              <a:cxn ang="0">
                <a:pos x="1124" y="18"/>
              </a:cxn>
              <a:cxn ang="0">
                <a:pos x="1070" y="27"/>
              </a:cxn>
              <a:cxn ang="0">
                <a:pos x="1042" y="36"/>
              </a:cxn>
              <a:cxn ang="0">
                <a:pos x="997" y="76"/>
              </a:cxn>
              <a:cxn ang="0">
                <a:pos x="861" y="102"/>
              </a:cxn>
              <a:cxn ang="0">
                <a:pos x="716" y="146"/>
              </a:cxn>
              <a:cxn ang="0">
                <a:pos x="616" y="191"/>
              </a:cxn>
              <a:cxn ang="0">
                <a:pos x="553" y="221"/>
              </a:cxn>
              <a:cxn ang="0">
                <a:pos x="508" y="243"/>
              </a:cxn>
              <a:cxn ang="0">
                <a:pos x="426" y="274"/>
              </a:cxn>
              <a:cxn ang="0">
                <a:pos x="1146" y="273"/>
              </a:cxn>
            </a:cxnLst>
            <a:rect l="0" t="0" r="r" b="b"/>
            <a:pathLst>
              <a:path w="1152" h="283">
                <a:moveTo>
                  <a:pt x="1146" y="273"/>
                </a:moveTo>
                <a:cubicBezTo>
                  <a:pt x="1109" y="254"/>
                  <a:pt x="1152" y="93"/>
                  <a:pt x="1142" y="5"/>
                </a:cubicBezTo>
                <a:cubicBezTo>
                  <a:pt x="1141" y="0"/>
                  <a:pt x="1133" y="15"/>
                  <a:pt x="1124" y="18"/>
                </a:cubicBezTo>
                <a:cubicBezTo>
                  <a:pt x="1108" y="23"/>
                  <a:pt x="1086" y="22"/>
                  <a:pt x="1070" y="27"/>
                </a:cubicBezTo>
                <a:cubicBezTo>
                  <a:pt x="1061" y="30"/>
                  <a:pt x="1052" y="33"/>
                  <a:pt x="1042" y="36"/>
                </a:cubicBezTo>
                <a:cubicBezTo>
                  <a:pt x="1032" y="44"/>
                  <a:pt x="1011" y="72"/>
                  <a:pt x="997" y="76"/>
                </a:cubicBezTo>
                <a:cubicBezTo>
                  <a:pt x="956" y="89"/>
                  <a:pt x="903" y="89"/>
                  <a:pt x="861" y="102"/>
                </a:cubicBezTo>
                <a:cubicBezTo>
                  <a:pt x="826" y="128"/>
                  <a:pt x="776" y="141"/>
                  <a:pt x="716" y="146"/>
                </a:cubicBezTo>
                <a:cubicBezTo>
                  <a:pt x="678" y="159"/>
                  <a:pt x="656" y="178"/>
                  <a:pt x="616" y="191"/>
                </a:cubicBezTo>
                <a:cubicBezTo>
                  <a:pt x="601" y="213"/>
                  <a:pt x="585" y="203"/>
                  <a:pt x="553" y="221"/>
                </a:cubicBezTo>
                <a:cubicBezTo>
                  <a:pt x="480" y="264"/>
                  <a:pt x="593" y="206"/>
                  <a:pt x="508" y="243"/>
                </a:cubicBezTo>
                <a:cubicBezTo>
                  <a:pt x="434" y="275"/>
                  <a:pt x="0" y="283"/>
                  <a:pt x="426" y="274"/>
                </a:cubicBezTo>
                <a:cubicBezTo>
                  <a:pt x="700" y="271"/>
                  <a:pt x="415" y="264"/>
                  <a:pt x="1146" y="273"/>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125400" prstMaterial="legacyMatte">
            <a:bevelT w="13500" h="13500" prst="angle"/>
            <a:bevelB w="13500" h="13500" prst="angle"/>
            <a:extrusionClr>
              <a:srgbClr val="FFFFFF"/>
            </a:extrusionClr>
          </a:sp3d>
        </p:spPr>
        <p:txBody>
          <a:bodyPr>
            <a:flatTx/>
          </a:bodyPr>
          <a:lstStyle/>
          <a:p>
            <a:endParaRPr lang="en-US"/>
          </a:p>
        </p:txBody>
      </p:sp>
      <p:pic>
        <p:nvPicPr>
          <p:cNvPr id="318481" name="Picture 17" descr="krab01"/>
          <p:cNvPicPr>
            <a:picLocks noChangeAspect="1" noChangeArrowheads="1" noCrop="1"/>
          </p:cNvPicPr>
          <p:nvPr/>
        </p:nvPicPr>
        <p:blipFill>
          <a:blip r:embed="rId13" cstate="print"/>
          <a:srcRect/>
          <a:stretch>
            <a:fillRect/>
          </a:stretch>
        </p:blipFill>
        <p:spPr bwMode="auto">
          <a:xfrm rot="927754">
            <a:off x="5553075" y="2452688"/>
            <a:ext cx="304800" cy="234950"/>
          </a:xfrm>
          <a:prstGeom prst="rect">
            <a:avLst/>
          </a:prstGeom>
          <a:noFill/>
        </p:spPr>
      </p:pic>
      <p:pic>
        <p:nvPicPr>
          <p:cNvPr id="318482" name="Picture 18" descr="crab10"/>
          <p:cNvPicPr>
            <a:picLocks noChangeAspect="1" noChangeArrowheads="1" noCrop="1"/>
          </p:cNvPicPr>
          <p:nvPr/>
        </p:nvPicPr>
        <p:blipFill>
          <a:blip r:embed="rId12"/>
          <a:srcRect/>
          <a:stretch>
            <a:fillRect/>
          </a:stretch>
        </p:blipFill>
        <p:spPr bwMode="auto">
          <a:xfrm rot="-157727">
            <a:off x="4081463" y="2967038"/>
            <a:ext cx="381000" cy="187325"/>
          </a:xfrm>
          <a:prstGeom prst="rect">
            <a:avLst/>
          </a:prstGeom>
          <a:noFill/>
        </p:spPr>
      </p:pic>
      <p:sp>
        <p:nvSpPr>
          <p:cNvPr id="318483" name="Freeform 19"/>
          <p:cNvSpPr>
            <a:spLocks/>
          </p:cNvSpPr>
          <p:nvPr/>
        </p:nvSpPr>
        <p:spPr bwMode="auto">
          <a:xfrm>
            <a:off x="4010025" y="2614613"/>
            <a:ext cx="1981200" cy="639762"/>
          </a:xfrm>
          <a:custGeom>
            <a:avLst/>
            <a:gdLst/>
            <a:ahLst/>
            <a:cxnLst>
              <a:cxn ang="0">
                <a:pos x="57" y="16"/>
              </a:cxn>
              <a:cxn ang="0">
                <a:pos x="358" y="81"/>
              </a:cxn>
              <a:cxn ang="0">
                <a:pos x="620" y="81"/>
              </a:cxn>
              <a:cxn ang="0">
                <a:pos x="1170" y="108"/>
              </a:cxn>
              <a:cxn ang="0">
                <a:pos x="1366" y="160"/>
              </a:cxn>
              <a:cxn ang="0">
                <a:pos x="1484" y="147"/>
              </a:cxn>
              <a:cxn ang="0">
                <a:pos x="1916" y="81"/>
              </a:cxn>
              <a:cxn ang="0">
                <a:pos x="2819" y="81"/>
              </a:cxn>
              <a:cxn ang="0">
                <a:pos x="2741" y="985"/>
              </a:cxn>
              <a:cxn ang="0">
                <a:pos x="2277" y="985"/>
              </a:cxn>
              <a:cxn ang="0">
                <a:pos x="2237" y="1011"/>
              </a:cxn>
              <a:cxn ang="0">
                <a:pos x="1959" y="1089"/>
              </a:cxn>
              <a:cxn ang="0">
                <a:pos x="136" y="1037"/>
              </a:cxn>
              <a:cxn ang="0">
                <a:pos x="70" y="867"/>
              </a:cxn>
              <a:cxn ang="0">
                <a:pos x="57" y="16"/>
              </a:cxn>
            </a:cxnLst>
            <a:rect l="0" t="0" r="r" b="b"/>
            <a:pathLst>
              <a:path w="3004" h="1089">
                <a:moveTo>
                  <a:pt x="57" y="16"/>
                </a:moveTo>
                <a:cubicBezTo>
                  <a:pt x="189" y="0"/>
                  <a:pt x="229" y="106"/>
                  <a:pt x="358" y="81"/>
                </a:cubicBezTo>
                <a:cubicBezTo>
                  <a:pt x="432" y="96"/>
                  <a:pt x="485" y="77"/>
                  <a:pt x="620" y="81"/>
                </a:cubicBezTo>
                <a:cubicBezTo>
                  <a:pt x="755" y="85"/>
                  <a:pt x="1046" y="95"/>
                  <a:pt x="1170" y="108"/>
                </a:cubicBezTo>
                <a:cubicBezTo>
                  <a:pt x="1254" y="115"/>
                  <a:pt x="1282" y="156"/>
                  <a:pt x="1366" y="160"/>
                </a:cubicBezTo>
                <a:cubicBezTo>
                  <a:pt x="1398" y="176"/>
                  <a:pt x="1392" y="160"/>
                  <a:pt x="1484" y="147"/>
                </a:cubicBezTo>
                <a:cubicBezTo>
                  <a:pt x="1576" y="134"/>
                  <a:pt x="1694" y="92"/>
                  <a:pt x="1916" y="81"/>
                </a:cubicBezTo>
                <a:cubicBezTo>
                  <a:pt x="2435" y="57"/>
                  <a:pt x="2299" y="64"/>
                  <a:pt x="2819" y="81"/>
                </a:cubicBezTo>
                <a:cubicBezTo>
                  <a:pt x="3004" y="244"/>
                  <a:pt x="2829" y="813"/>
                  <a:pt x="2741" y="985"/>
                </a:cubicBezTo>
                <a:cubicBezTo>
                  <a:pt x="2690" y="1038"/>
                  <a:pt x="2360" y="950"/>
                  <a:pt x="2277" y="985"/>
                </a:cubicBezTo>
                <a:cubicBezTo>
                  <a:pt x="2262" y="991"/>
                  <a:pt x="2252" y="1005"/>
                  <a:pt x="2237" y="1011"/>
                </a:cubicBezTo>
                <a:cubicBezTo>
                  <a:pt x="2149" y="1049"/>
                  <a:pt x="2050" y="1060"/>
                  <a:pt x="1959" y="1089"/>
                </a:cubicBezTo>
                <a:cubicBezTo>
                  <a:pt x="1351" y="1080"/>
                  <a:pt x="745" y="1058"/>
                  <a:pt x="136" y="1037"/>
                </a:cubicBezTo>
                <a:cubicBezTo>
                  <a:pt x="78" y="979"/>
                  <a:pt x="82" y="953"/>
                  <a:pt x="70" y="867"/>
                </a:cubicBezTo>
                <a:cubicBezTo>
                  <a:pt x="52" y="693"/>
                  <a:pt x="0" y="175"/>
                  <a:pt x="57" y="16"/>
                </a:cubicBezTo>
                <a:close/>
              </a:path>
            </a:pathLst>
          </a:custGeom>
          <a:gradFill rotWithShape="1">
            <a:gsLst>
              <a:gs pos="0">
                <a:srgbClr val="CCCCFF"/>
              </a:gs>
              <a:gs pos="17999">
                <a:srgbClr val="99CCFF">
                  <a:alpha val="82001"/>
                </a:srgbClr>
              </a:gs>
              <a:gs pos="36000">
                <a:srgbClr val="9966FF">
                  <a:alpha val="64000"/>
                </a:srgbClr>
              </a:gs>
              <a:gs pos="61000">
                <a:srgbClr val="CC99FF">
                  <a:alpha val="39000"/>
                </a:srgbClr>
              </a:gs>
              <a:gs pos="82001">
                <a:srgbClr val="99CCFF">
                  <a:alpha val="17999"/>
                </a:srgbClr>
              </a:gs>
              <a:gs pos="100000">
                <a:srgbClr val="CCCCFF">
                  <a:alpha val="0"/>
                </a:srgbClr>
              </a:gs>
            </a:gsLst>
            <a:lin ang="5400000" scaled="1"/>
          </a:gradFill>
          <a:ln w="9525">
            <a:noFill/>
            <a:round/>
            <a:headEnd/>
            <a:tailEnd/>
          </a:ln>
          <a:effectLst/>
        </p:spPr>
        <p:txBody>
          <a:bodyPr/>
          <a:lstStyle/>
          <a:p>
            <a:endParaRPr lang="en-US"/>
          </a:p>
        </p:txBody>
      </p:sp>
      <p:pic>
        <p:nvPicPr>
          <p:cNvPr id="318484" name="Picture 20" descr="ech op keu rong"/>
          <p:cNvPicPr>
            <a:picLocks noChangeAspect="1" noChangeArrowheads="1" noCrop="1"/>
          </p:cNvPicPr>
          <p:nvPr/>
        </p:nvPicPr>
        <p:blipFill>
          <a:blip r:embed="rId14">
            <a:lum bright="-10000" contrast="14000"/>
          </a:blip>
          <a:srcRect/>
          <a:stretch>
            <a:fillRect/>
          </a:stretch>
        </p:blipFill>
        <p:spPr bwMode="auto">
          <a:xfrm>
            <a:off x="4343400" y="2157413"/>
            <a:ext cx="1447800" cy="1138237"/>
          </a:xfrm>
          <a:prstGeom prst="rect">
            <a:avLst/>
          </a:prstGeom>
          <a:noFill/>
        </p:spPr>
      </p:pic>
      <p:pic>
        <p:nvPicPr>
          <p:cNvPr id="318485" name="Picture 21" descr="gieng khong"/>
          <p:cNvPicPr>
            <a:picLocks noChangeAspect="1" noChangeArrowheads="1"/>
          </p:cNvPicPr>
          <p:nvPr/>
        </p:nvPicPr>
        <p:blipFill>
          <a:blip r:embed="rId4">
            <a:lum bright="-10000" contrast="18000"/>
          </a:blip>
          <a:srcRect/>
          <a:stretch>
            <a:fillRect/>
          </a:stretch>
        </p:blipFill>
        <p:spPr bwMode="auto">
          <a:xfrm>
            <a:off x="6553200" y="23813"/>
            <a:ext cx="1920875" cy="3200400"/>
          </a:xfrm>
          <a:prstGeom prst="rect">
            <a:avLst/>
          </a:prstGeom>
          <a:noFill/>
        </p:spPr>
      </p:pic>
      <p:sp>
        <p:nvSpPr>
          <p:cNvPr id="318486" name="Oval 22" descr="sun rain star"/>
          <p:cNvSpPr>
            <a:spLocks noChangeArrowheads="1"/>
          </p:cNvSpPr>
          <p:nvPr/>
        </p:nvSpPr>
        <p:spPr bwMode="auto">
          <a:xfrm>
            <a:off x="7304088" y="23813"/>
            <a:ext cx="512762" cy="152400"/>
          </a:xfrm>
          <a:prstGeom prst="ellipse">
            <a:avLst/>
          </a:prstGeom>
          <a:blipFill dpi="0" rotWithShape="1">
            <a:blip r:embed="rId5"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318487" name="Picture 23" descr="tn_an568"/>
          <p:cNvPicPr>
            <a:picLocks noChangeAspect="1" noChangeArrowheads="1" noCrop="1"/>
          </p:cNvPicPr>
          <p:nvPr/>
        </p:nvPicPr>
        <p:blipFill>
          <a:blip r:embed="rId8" cstate="print">
            <a:lum bright="-10000" contrast="18000"/>
          </a:blip>
          <a:srcRect/>
          <a:stretch>
            <a:fillRect/>
          </a:stretch>
        </p:blipFill>
        <p:spPr bwMode="auto">
          <a:xfrm rot="18183074" flipH="1">
            <a:off x="6957219" y="686594"/>
            <a:ext cx="307975" cy="201613"/>
          </a:xfrm>
          <a:prstGeom prst="rect">
            <a:avLst/>
          </a:prstGeom>
          <a:noFill/>
        </p:spPr>
      </p:pic>
      <p:pic>
        <p:nvPicPr>
          <p:cNvPr id="318488" name="Picture 24" descr="slak05"/>
          <p:cNvPicPr>
            <a:picLocks noChangeAspect="1" noChangeArrowheads="1" noCrop="1"/>
          </p:cNvPicPr>
          <p:nvPr/>
        </p:nvPicPr>
        <p:blipFill>
          <a:blip r:embed="rId9" cstate="print">
            <a:lum bright="-10000" contrast="18000"/>
          </a:blip>
          <a:srcRect/>
          <a:stretch>
            <a:fillRect/>
          </a:stretch>
        </p:blipFill>
        <p:spPr bwMode="auto">
          <a:xfrm rot="1394063">
            <a:off x="8031163" y="1700213"/>
            <a:ext cx="214312" cy="158750"/>
          </a:xfrm>
          <a:prstGeom prst="rect">
            <a:avLst/>
          </a:prstGeom>
          <a:noFill/>
        </p:spPr>
      </p:pic>
      <p:sp>
        <p:nvSpPr>
          <p:cNvPr id="318489" name="Freeform 25" descr="CamHa NuocGieng"/>
          <p:cNvSpPr>
            <a:spLocks/>
          </p:cNvSpPr>
          <p:nvPr/>
        </p:nvSpPr>
        <p:spPr bwMode="auto">
          <a:xfrm>
            <a:off x="66167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100000" prstMaterial="legacyMatte">
            <a:bevelT w="13500" h="13500" prst="angle"/>
            <a:bevelB w="13500" h="13500" prst="angle"/>
            <a:extrusionClr>
              <a:srgbClr val="FFFFFF"/>
            </a:extrusionClr>
          </a:sp3d>
        </p:spPr>
        <p:txBody>
          <a:bodyPr>
            <a:flatTx/>
          </a:bodyPr>
          <a:lstStyle/>
          <a:p>
            <a:endParaRPr lang="en-US"/>
          </a:p>
        </p:txBody>
      </p:sp>
      <p:pic>
        <p:nvPicPr>
          <p:cNvPr id="318490" name="Picture 26" descr="Ech vua rong"/>
          <p:cNvPicPr>
            <a:picLocks noChangeAspect="1" noChangeArrowheads="1"/>
          </p:cNvPicPr>
          <p:nvPr/>
        </p:nvPicPr>
        <p:blipFill>
          <a:blip r:embed="rId15"/>
          <a:srcRect/>
          <a:stretch>
            <a:fillRect/>
          </a:stretch>
        </p:blipFill>
        <p:spPr bwMode="auto">
          <a:xfrm>
            <a:off x="7138988" y="1906588"/>
            <a:ext cx="814387" cy="1231900"/>
          </a:xfrm>
          <a:prstGeom prst="rect">
            <a:avLst/>
          </a:prstGeom>
          <a:noFill/>
        </p:spPr>
      </p:pic>
      <p:pic>
        <p:nvPicPr>
          <p:cNvPr id="318491" name="Picture 27" descr="crab10"/>
          <p:cNvPicPr>
            <a:picLocks noChangeAspect="1" noChangeArrowheads="1" noCrop="1"/>
          </p:cNvPicPr>
          <p:nvPr/>
        </p:nvPicPr>
        <p:blipFill>
          <a:blip r:embed="rId12"/>
          <a:srcRect/>
          <a:stretch>
            <a:fillRect/>
          </a:stretch>
        </p:blipFill>
        <p:spPr bwMode="auto">
          <a:xfrm rot="-234502">
            <a:off x="6477000" y="3071813"/>
            <a:ext cx="460375" cy="171450"/>
          </a:xfrm>
          <a:prstGeom prst="rect">
            <a:avLst/>
          </a:prstGeom>
          <a:noFill/>
        </p:spPr>
      </p:pic>
      <p:sp>
        <p:nvSpPr>
          <p:cNvPr id="318492" name="Freeform 28"/>
          <p:cNvSpPr>
            <a:spLocks/>
          </p:cNvSpPr>
          <p:nvPr/>
        </p:nvSpPr>
        <p:spPr bwMode="auto">
          <a:xfrm>
            <a:off x="6553200" y="2347913"/>
            <a:ext cx="1924050" cy="914400"/>
          </a:xfrm>
          <a:custGeom>
            <a:avLst/>
            <a:gdLst/>
            <a:ahLst/>
            <a:cxnLst>
              <a:cxn ang="0">
                <a:pos x="1212" y="570"/>
              </a:cxn>
              <a:cxn ang="0">
                <a:pos x="8" y="513"/>
              </a:cxn>
              <a:cxn ang="0">
                <a:pos x="0" y="120"/>
              </a:cxn>
              <a:cxn ang="0">
                <a:pos x="167" y="17"/>
              </a:cxn>
              <a:cxn ang="0">
                <a:pos x="306" y="31"/>
              </a:cxn>
              <a:cxn ang="0">
                <a:pos x="477" y="21"/>
              </a:cxn>
              <a:cxn ang="0">
                <a:pos x="589" y="51"/>
              </a:cxn>
              <a:cxn ang="0">
                <a:pos x="822" y="14"/>
              </a:cxn>
              <a:cxn ang="0">
                <a:pos x="1021" y="14"/>
              </a:cxn>
              <a:cxn ang="0">
                <a:pos x="1148" y="31"/>
              </a:cxn>
              <a:cxn ang="0">
                <a:pos x="1200" y="81"/>
              </a:cxn>
            </a:cxnLst>
            <a:rect l="0" t="0" r="r" b="b"/>
            <a:pathLst>
              <a:path w="1212" h="576">
                <a:moveTo>
                  <a:pt x="1212" y="570"/>
                </a:moveTo>
                <a:cubicBezTo>
                  <a:pt x="1000" y="543"/>
                  <a:pt x="208" y="576"/>
                  <a:pt x="8" y="513"/>
                </a:cubicBezTo>
                <a:lnTo>
                  <a:pt x="0" y="120"/>
                </a:lnTo>
                <a:cubicBezTo>
                  <a:pt x="27" y="19"/>
                  <a:pt x="96" y="78"/>
                  <a:pt x="167" y="17"/>
                </a:cubicBezTo>
                <a:cubicBezTo>
                  <a:pt x="283" y="29"/>
                  <a:pt x="201" y="10"/>
                  <a:pt x="306" y="31"/>
                </a:cubicBezTo>
                <a:cubicBezTo>
                  <a:pt x="325" y="36"/>
                  <a:pt x="461" y="4"/>
                  <a:pt x="477" y="21"/>
                </a:cubicBezTo>
                <a:cubicBezTo>
                  <a:pt x="490" y="35"/>
                  <a:pt x="572" y="48"/>
                  <a:pt x="589" y="51"/>
                </a:cubicBezTo>
                <a:cubicBezTo>
                  <a:pt x="747" y="75"/>
                  <a:pt x="663" y="9"/>
                  <a:pt x="822" y="14"/>
                </a:cubicBezTo>
                <a:cubicBezTo>
                  <a:pt x="886" y="95"/>
                  <a:pt x="920" y="0"/>
                  <a:pt x="1021" y="14"/>
                </a:cubicBezTo>
                <a:cubicBezTo>
                  <a:pt x="1017" y="45"/>
                  <a:pt x="1158" y="3"/>
                  <a:pt x="1148" y="31"/>
                </a:cubicBezTo>
                <a:cubicBezTo>
                  <a:pt x="1141" y="50"/>
                  <a:pt x="1187" y="33"/>
                  <a:pt x="1200" y="81"/>
                </a:cubicBezTo>
              </a:path>
            </a:pathLst>
          </a:custGeom>
          <a:gradFill rotWithShape="1">
            <a:gsLst>
              <a:gs pos="0">
                <a:srgbClr val="CCCCFF"/>
              </a:gs>
              <a:gs pos="17999">
                <a:srgbClr val="99CCFF">
                  <a:alpha val="88841"/>
                </a:srgbClr>
              </a:gs>
              <a:gs pos="36000">
                <a:srgbClr val="9966FF">
                  <a:alpha val="77680"/>
                </a:srgbClr>
              </a:gs>
              <a:gs pos="61000">
                <a:srgbClr val="CC99FF">
                  <a:alpha val="62180"/>
                </a:srgbClr>
              </a:gs>
              <a:gs pos="82001">
                <a:srgbClr val="99CCFF">
                  <a:alpha val="49160"/>
                </a:srgbClr>
              </a:gs>
              <a:gs pos="100000">
                <a:srgbClr val="CCCCFF">
                  <a:alpha val="38000"/>
                </a:srgbClr>
              </a:gs>
            </a:gsLst>
            <a:lin ang="5400000" scaled="1"/>
          </a:gradFill>
          <a:ln w="9525">
            <a:noFill/>
            <a:round/>
            <a:headEnd/>
            <a:tailEnd/>
          </a:ln>
          <a:effectLst/>
        </p:spPr>
        <p:txBody>
          <a:bodyPr/>
          <a:lstStyle/>
          <a:p>
            <a:endParaRPr lang="en-US"/>
          </a:p>
        </p:txBody>
      </p:sp>
      <p:pic>
        <p:nvPicPr>
          <p:cNvPr id="318493" name="Picture 29" descr="gold_crown"/>
          <p:cNvPicPr>
            <a:picLocks noChangeAspect="1" noChangeArrowheads="1" noCrop="1"/>
          </p:cNvPicPr>
          <p:nvPr/>
        </p:nvPicPr>
        <p:blipFill>
          <a:blip r:embed="rId16"/>
          <a:srcRect/>
          <a:stretch>
            <a:fillRect/>
          </a:stretch>
        </p:blipFill>
        <p:spPr bwMode="auto">
          <a:xfrm rot="-580952">
            <a:off x="7086600" y="422275"/>
            <a:ext cx="381000" cy="211138"/>
          </a:xfrm>
          <a:prstGeom prst="rect">
            <a:avLst/>
          </a:prstGeom>
          <a:noFill/>
        </p:spPr>
      </p:pic>
      <p:pic>
        <p:nvPicPr>
          <p:cNvPr id="318494" name="Picture 30" descr="gieng khong"/>
          <p:cNvPicPr>
            <a:picLocks noChangeAspect="1" noChangeArrowheads="1"/>
          </p:cNvPicPr>
          <p:nvPr/>
        </p:nvPicPr>
        <p:blipFill>
          <a:blip r:embed="rId4">
            <a:lum bright="-10000" contrast="18000"/>
          </a:blip>
          <a:srcRect/>
          <a:stretch>
            <a:fillRect/>
          </a:stretch>
        </p:blipFill>
        <p:spPr bwMode="auto">
          <a:xfrm>
            <a:off x="180975" y="3605213"/>
            <a:ext cx="1920875" cy="3200400"/>
          </a:xfrm>
          <a:prstGeom prst="rect">
            <a:avLst/>
          </a:prstGeom>
          <a:noFill/>
        </p:spPr>
      </p:pic>
      <p:pic>
        <p:nvPicPr>
          <p:cNvPr id="318495" name="Picture 31" descr="Ech Oc rong"/>
          <p:cNvPicPr>
            <a:picLocks noChangeAspect="1" noChangeArrowheads="1"/>
          </p:cNvPicPr>
          <p:nvPr/>
        </p:nvPicPr>
        <p:blipFill>
          <a:blip r:embed="rId17">
            <a:lum bright="-6000" contrast="16000"/>
          </a:blip>
          <a:srcRect/>
          <a:stretch>
            <a:fillRect/>
          </a:stretch>
        </p:blipFill>
        <p:spPr bwMode="auto">
          <a:xfrm>
            <a:off x="714375" y="5756275"/>
            <a:ext cx="960438" cy="620713"/>
          </a:xfrm>
          <a:prstGeom prst="rect">
            <a:avLst/>
          </a:prstGeom>
          <a:noFill/>
        </p:spPr>
      </p:pic>
      <p:sp>
        <p:nvSpPr>
          <p:cNvPr id="318496" name="Freeform 32" descr="CamHa NuocGieng"/>
          <p:cNvSpPr>
            <a:spLocks/>
          </p:cNvSpPr>
          <p:nvPr/>
        </p:nvSpPr>
        <p:spPr bwMode="auto">
          <a:xfrm>
            <a:off x="257175" y="6376988"/>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36500" prstMaterial="legacyMatte">
            <a:bevelT w="13500" h="13500" prst="angle"/>
            <a:bevelB w="13500" h="13500" prst="angle"/>
            <a:extrusionClr>
              <a:srgbClr val="FFFFFF"/>
            </a:extrusionClr>
          </a:sp3d>
        </p:spPr>
        <p:txBody>
          <a:bodyPr>
            <a:flatTx/>
          </a:bodyPr>
          <a:lstStyle/>
          <a:p>
            <a:endParaRPr lang="en-US"/>
          </a:p>
        </p:txBody>
      </p:sp>
      <p:sp>
        <p:nvSpPr>
          <p:cNvPr id="318497" name="Freeform 33"/>
          <p:cNvSpPr>
            <a:spLocks/>
          </p:cNvSpPr>
          <p:nvPr/>
        </p:nvSpPr>
        <p:spPr bwMode="auto">
          <a:xfrm>
            <a:off x="152400" y="6072188"/>
            <a:ext cx="2057400" cy="4222750"/>
          </a:xfrm>
          <a:custGeom>
            <a:avLst/>
            <a:gdLst/>
            <a:ahLst/>
            <a:cxnLst>
              <a:cxn ang="0">
                <a:pos x="58" y="71"/>
              </a:cxn>
              <a:cxn ang="0">
                <a:pos x="0" y="3925"/>
              </a:cxn>
              <a:cxn ang="0">
                <a:pos x="2094" y="3919"/>
              </a:cxn>
              <a:cxn ang="0">
                <a:pos x="2094" y="79"/>
              </a:cxn>
              <a:cxn ang="0">
                <a:pos x="2052" y="79"/>
              </a:cxn>
              <a:cxn ang="0">
                <a:pos x="2070" y="85"/>
              </a:cxn>
              <a:cxn ang="0">
                <a:pos x="1938" y="67"/>
              </a:cxn>
              <a:cxn ang="0">
                <a:pos x="1818" y="79"/>
              </a:cxn>
              <a:cxn ang="0">
                <a:pos x="1680" y="103"/>
              </a:cxn>
              <a:cxn ang="0">
                <a:pos x="1512" y="121"/>
              </a:cxn>
              <a:cxn ang="0">
                <a:pos x="1332" y="109"/>
              </a:cxn>
              <a:cxn ang="0">
                <a:pos x="1158" y="91"/>
              </a:cxn>
              <a:cxn ang="0">
                <a:pos x="1068" y="109"/>
              </a:cxn>
              <a:cxn ang="0">
                <a:pos x="978" y="121"/>
              </a:cxn>
              <a:cxn ang="0">
                <a:pos x="910" y="103"/>
              </a:cxn>
              <a:cxn ang="0">
                <a:pos x="846" y="95"/>
              </a:cxn>
              <a:cxn ang="0">
                <a:pos x="750" y="91"/>
              </a:cxn>
              <a:cxn ang="0">
                <a:pos x="694" y="99"/>
              </a:cxn>
              <a:cxn ang="0">
                <a:pos x="618" y="67"/>
              </a:cxn>
              <a:cxn ang="0">
                <a:pos x="514" y="27"/>
              </a:cxn>
              <a:cxn ang="0">
                <a:pos x="462" y="31"/>
              </a:cxn>
              <a:cxn ang="0">
                <a:pos x="318" y="31"/>
              </a:cxn>
              <a:cxn ang="0">
                <a:pos x="258" y="63"/>
              </a:cxn>
              <a:cxn ang="0">
                <a:pos x="162" y="71"/>
              </a:cxn>
              <a:cxn ang="0">
                <a:pos x="58" y="71"/>
              </a:cxn>
            </a:cxnLst>
            <a:rect l="0" t="0" r="r" b="b"/>
            <a:pathLst>
              <a:path w="2205" h="3925">
                <a:moveTo>
                  <a:pt x="58" y="71"/>
                </a:moveTo>
                <a:lnTo>
                  <a:pt x="0" y="3925"/>
                </a:lnTo>
                <a:lnTo>
                  <a:pt x="2094" y="3919"/>
                </a:lnTo>
                <a:lnTo>
                  <a:pt x="2094" y="79"/>
                </a:lnTo>
                <a:cubicBezTo>
                  <a:pt x="2070" y="63"/>
                  <a:pt x="2079" y="89"/>
                  <a:pt x="2052" y="79"/>
                </a:cubicBezTo>
                <a:cubicBezTo>
                  <a:pt x="1836" y="0"/>
                  <a:pt x="2205" y="175"/>
                  <a:pt x="2070" y="85"/>
                </a:cubicBezTo>
                <a:cubicBezTo>
                  <a:pt x="2046" y="91"/>
                  <a:pt x="1962" y="60"/>
                  <a:pt x="1938" y="67"/>
                </a:cubicBezTo>
                <a:cubicBezTo>
                  <a:pt x="1911" y="63"/>
                  <a:pt x="1861" y="73"/>
                  <a:pt x="1818" y="79"/>
                </a:cubicBezTo>
                <a:cubicBezTo>
                  <a:pt x="1775" y="85"/>
                  <a:pt x="1731" y="96"/>
                  <a:pt x="1680" y="103"/>
                </a:cubicBezTo>
                <a:cubicBezTo>
                  <a:pt x="1668" y="139"/>
                  <a:pt x="1572" y="115"/>
                  <a:pt x="1512" y="121"/>
                </a:cubicBezTo>
                <a:cubicBezTo>
                  <a:pt x="1455" y="130"/>
                  <a:pt x="1443" y="112"/>
                  <a:pt x="1332" y="109"/>
                </a:cubicBezTo>
                <a:cubicBezTo>
                  <a:pt x="1273" y="104"/>
                  <a:pt x="1194" y="163"/>
                  <a:pt x="1158" y="91"/>
                </a:cubicBezTo>
                <a:cubicBezTo>
                  <a:pt x="1124" y="88"/>
                  <a:pt x="1098" y="104"/>
                  <a:pt x="1068" y="109"/>
                </a:cubicBezTo>
                <a:cubicBezTo>
                  <a:pt x="1038" y="114"/>
                  <a:pt x="1004" y="122"/>
                  <a:pt x="978" y="121"/>
                </a:cubicBezTo>
                <a:cubicBezTo>
                  <a:pt x="957" y="127"/>
                  <a:pt x="926" y="89"/>
                  <a:pt x="910" y="103"/>
                </a:cubicBezTo>
                <a:cubicBezTo>
                  <a:pt x="877" y="131"/>
                  <a:pt x="846" y="95"/>
                  <a:pt x="846" y="95"/>
                </a:cubicBezTo>
                <a:cubicBezTo>
                  <a:pt x="816" y="89"/>
                  <a:pt x="776" y="107"/>
                  <a:pt x="750" y="91"/>
                </a:cubicBezTo>
                <a:cubicBezTo>
                  <a:pt x="725" y="75"/>
                  <a:pt x="717" y="119"/>
                  <a:pt x="694" y="99"/>
                </a:cubicBezTo>
                <a:cubicBezTo>
                  <a:pt x="674" y="82"/>
                  <a:pt x="642" y="79"/>
                  <a:pt x="618" y="67"/>
                </a:cubicBezTo>
                <a:cubicBezTo>
                  <a:pt x="594" y="73"/>
                  <a:pt x="537" y="17"/>
                  <a:pt x="514" y="27"/>
                </a:cubicBezTo>
                <a:cubicBezTo>
                  <a:pt x="494" y="36"/>
                  <a:pt x="474" y="39"/>
                  <a:pt x="462" y="31"/>
                </a:cubicBezTo>
                <a:cubicBezTo>
                  <a:pt x="427" y="23"/>
                  <a:pt x="352" y="26"/>
                  <a:pt x="318" y="31"/>
                </a:cubicBezTo>
                <a:cubicBezTo>
                  <a:pt x="284" y="36"/>
                  <a:pt x="284" y="56"/>
                  <a:pt x="258" y="63"/>
                </a:cubicBezTo>
                <a:cubicBezTo>
                  <a:pt x="202" y="16"/>
                  <a:pt x="195" y="70"/>
                  <a:pt x="162" y="71"/>
                </a:cubicBezTo>
                <a:cubicBezTo>
                  <a:pt x="129" y="72"/>
                  <a:pt x="80" y="71"/>
                  <a:pt x="58" y="71"/>
                </a:cubicBezTo>
                <a:close/>
              </a:path>
            </a:pathLst>
          </a:custGeom>
          <a:gradFill rotWithShape="0">
            <a:gsLst>
              <a:gs pos="0">
                <a:srgbClr val="CCCCFF"/>
              </a:gs>
              <a:gs pos="17999">
                <a:srgbClr val="99CCFF">
                  <a:alpha val="85961"/>
                </a:srgbClr>
              </a:gs>
              <a:gs pos="36000">
                <a:srgbClr val="9966FF">
                  <a:alpha val="71920"/>
                </a:srgbClr>
              </a:gs>
              <a:gs pos="61000">
                <a:srgbClr val="CC99FF">
                  <a:alpha val="52420"/>
                </a:srgbClr>
              </a:gs>
              <a:gs pos="82001">
                <a:srgbClr val="99CCFF">
                  <a:alpha val="36039"/>
                </a:srgbClr>
              </a:gs>
              <a:gs pos="100000">
                <a:srgbClr val="CCCCFF">
                  <a:alpha val="22000"/>
                </a:srgbClr>
              </a:gs>
            </a:gsLst>
            <a:lin ang="5400000" scaled="1"/>
          </a:gradFill>
          <a:ln w="9525">
            <a:noFill/>
            <a:round/>
            <a:headEnd/>
            <a:tailEnd/>
          </a:ln>
          <a:effectLst/>
        </p:spPr>
        <p:txBody>
          <a:bodyPr/>
          <a:lstStyle/>
          <a:p>
            <a:endParaRPr lang="en-US"/>
          </a:p>
        </p:txBody>
      </p:sp>
      <p:pic>
        <p:nvPicPr>
          <p:cNvPr id="318498" name="Picture 34" descr="untitled4"/>
          <p:cNvPicPr>
            <a:picLocks noChangeAspect="1" noChangeArrowheads="1"/>
          </p:cNvPicPr>
          <p:nvPr/>
        </p:nvPicPr>
        <p:blipFill>
          <a:blip r:embed="rId18">
            <a:lum bright="-8000" contrast="24000"/>
          </a:blip>
          <a:srcRect/>
          <a:stretch>
            <a:fillRect/>
          </a:stretch>
        </p:blipFill>
        <p:spPr bwMode="auto">
          <a:xfrm>
            <a:off x="2454275" y="3581400"/>
            <a:ext cx="1965325" cy="3195638"/>
          </a:xfrm>
          <a:prstGeom prst="rect">
            <a:avLst/>
          </a:prstGeom>
          <a:noFill/>
        </p:spPr>
      </p:pic>
      <p:pic>
        <p:nvPicPr>
          <p:cNvPr id="318499" name="Picture 35" descr="duong nhang nhao"/>
          <p:cNvPicPr>
            <a:picLocks noChangeAspect="1" noChangeArrowheads="1"/>
          </p:cNvPicPr>
          <p:nvPr/>
        </p:nvPicPr>
        <p:blipFill>
          <a:blip r:embed="rId19">
            <a:lum bright="-10000" contrast="18000"/>
          </a:blip>
          <a:srcRect/>
          <a:stretch>
            <a:fillRect/>
          </a:stretch>
        </p:blipFill>
        <p:spPr bwMode="auto">
          <a:xfrm>
            <a:off x="4724400" y="3586163"/>
            <a:ext cx="1965325" cy="3203575"/>
          </a:xfrm>
          <a:prstGeom prst="rect">
            <a:avLst/>
          </a:prstGeom>
          <a:noFill/>
        </p:spPr>
      </p:pic>
      <p:pic>
        <p:nvPicPr>
          <p:cNvPr id="318500" name="Picture 36" descr="echnhangnhaorong2"/>
          <p:cNvPicPr>
            <a:picLocks noChangeAspect="1" noChangeArrowheads="1" noCrop="1"/>
          </p:cNvPicPr>
          <p:nvPr/>
        </p:nvPicPr>
        <p:blipFill>
          <a:blip r:embed="rId20" cstate="print">
            <a:lum bright="-10000" contrast="14000"/>
          </a:blip>
          <a:srcRect/>
          <a:stretch>
            <a:fillRect/>
          </a:stretch>
        </p:blipFill>
        <p:spPr bwMode="auto">
          <a:xfrm>
            <a:off x="5486400" y="4852988"/>
            <a:ext cx="660400" cy="539750"/>
          </a:xfrm>
          <a:prstGeom prst="rect">
            <a:avLst/>
          </a:prstGeom>
          <a:noFill/>
        </p:spPr>
      </p:pic>
      <p:sp>
        <p:nvSpPr>
          <p:cNvPr id="318501" name="Rectangle 37"/>
          <p:cNvSpPr>
            <a:spLocks noChangeArrowheads="1"/>
          </p:cNvSpPr>
          <p:nvPr/>
        </p:nvSpPr>
        <p:spPr bwMode="auto">
          <a:xfrm>
            <a:off x="6934200" y="3586163"/>
            <a:ext cx="1905000" cy="3171825"/>
          </a:xfrm>
          <a:prstGeom prst="rect">
            <a:avLst/>
          </a:prstGeom>
          <a:gradFill rotWithShape="1">
            <a:gsLst>
              <a:gs pos="0">
                <a:srgbClr val="33CC33"/>
              </a:gs>
              <a:gs pos="100000">
                <a:srgbClr val="008000"/>
              </a:gs>
            </a:gsLst>
            <a:lin ang="5400000" scaled="1"/>
          </a:gradFill>
          <a:ln w="9525" algn="ctr">
            <a:noFill/>
            <a:miter lim="800000"/>
            <a:headEnd/>
            <a:tailEnd/>
          </a:ln>
          <a:effectLst/>
        </p:spPr>
        <p:txBody>
          <a:bodyPr wrap="none" anchor="ctr"/>
          <a:lstStyle/>
          <a:p>
            <a:endParaRPr lang="en-US"/>
          </a:p>
        </p:txBody>
      </p:sp>
      <p:pic>
        <p:nvPicPr>
          <p:cNvPr id="318502" name="Picture 38" descr="ech end rong"/>
          <p:cNvPicPr>
            <a:picLocks noChangeAspect="1" noChangeArrowheads="1"/>
          </p:cNvPicPr>
          <p:nvPr/>
        </p:nvPicPr>
        <p:blipFill>
          <a:blip r:embed="rId21">
            <a:lum bright="6000" contrast="30000"/>
          </a:blip>
          <a:srcRect/>
          <a:stretch>
            <a:fillRect/>
          </a:stretch>
        </p:blipFill>
        <p:spPr bwMode="auto">
          <a:xfrm rot="457117">
            <a:off x="7702550" y="5805488"/>
            <a:ext cx="428625" cy="490537"/>
          </a:xfrm>
          <a:prstGeom prst="rect">
            <a:avLst/>
          </a:prstGeom>
          <a:noFill/>
        </p:spPr>
      </p:pic>
      <p:pic>
        <p:nvPicPr>
          <p:cNvPr id="318503" name="Picture 39" descr="trau231006"/>
          <p:cNvPicPr>
            <a:picLocks noChangeAspect="1" noChangeArrowheads="1" noCrop="1"/>
          </p:cNvPicPr>
          <p:nvPr/>
        </p:nvPicPr>
        <p:blipFill>
          <a:blip r:embed="rId22">
            <a:lum bright="-10000" contrast="16000"/>
          </a:blip>
          <a:srcRect/>
          <a:stretch>
            <a:fillRect/>
          </a:stretch>
        </p:blipFill>
        <p:spPr bwMode="auto">
          <a:xfrm>
            <a:off x="6992938" y="3614738"/>
            <a:ext cx="2455862" cy="2667000"/>
          </a:xfrm>
          <a:prstGeom prst="rect">
            <a:avLst/>
          </a:prstGeom>
          <a:noFill/>
        </p:spPr>
      </p:pic>
      <p:sp>
        <p:nvSpPr>
          <p:cNvPr id="318504" name="AutoShape 40"/>
          <p:cNvSpPr>
            <a:spLocks noChangeArrowheads="1"/>
          </p:cNvSpPr>
          <p:nvPr/>
        </p:nvSpPr>
        <p:spPr bwMode="auto">
          <a:xfrm>
            <a:off x="7169150" y="5376863"/>
            <a:ext cx="1531938" cy="1228725"/>
          </a:xfrm>
          <a:prstGeom prst="irregularSeal1">
            <a:avLst/>
          </a:prstGeom>
          <a:noFill/>
          <a:ln w="38100">
            <a:solidFill>
              <a:srgbClr val="FF0000"/>
            </a:solidFill>
            <a:miter lim="800000"/>
            <a:headEnd/>
            <a:tailEnd/>
          </a:ln>
          <a:effectLst/>
        </p:spPr>
        <p:txBody>
          <a:bodyPr wrap="none" anchor="ctr"/>
          <a:lstStyle/>
          <a:p>
            <a:endParaRPr lang="en-US"/>
          </a:p>
        </p:txBody>
      </p:sp>
      <p:sp>
        <p:nvSpPr>
          <p:cNvPr id="318505" name="Rectangle 41"/>
          <p:cNvSpPr>
            <a:spLocks noChangeArrowheads="1"/>
          </p:cNvSpPr>
          <p:nvPr/>
        </p:nvSpPr>
        <p:spPr bwMode="auto">
          <a:xfrm>
            <a:off x="1423988" y="47625"/>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6" name="Rectangle 42"/>
          <p:cNvSpPr>
            <a:spLocks noChangeArrowheads="1"/>
          </p:cNvSpPr>
          <p:nvPr/>
        </p:nvSpPr>
        <p:spPr bwMode="auto">
          <a:xfrm>
            <a:off x="4014788" y="47625"/>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7" name="Rectangle 43"/>
          <p:cNvSpPr>
            <a:spLocks noChangeArrowheads="1"/>
          </p:cNvSpPr>
          <p:nvPr/>
        </p:nvSpPr>
        <p:spPr bwMode="auto">
          <a:xfrm>
            <a:off x="6553200" y="47625"/>
            <a:ext cx="1938338"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8" name="Rectangle 44"/>
          <p:cNvSpPr>
            <a:spLocks noChangeArrowheads="1"/>
          </p:cNvSpPr>
          <p:nvPr/>
        </p:nvSpPr>
        <p:spPr bwMode="auto">
          <a:xfrm>
            <a:off x="176213" y="3581400"/>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9" name="Rectangle 45"/>
          <p:cNvSpPr>
            <a:spLocks noChangeArrowheads="1"/>
          </p:cNvSpPr>
          <p:nvPr/>
        </p:nvSpPr>
        <p:spPr bwMode="auto">
          <a:xfrm>
            <a:off x="24257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10" name="Rectangle 46"/>
          <p:cNvSpPr>
            <a:spLocks noChangeArrowheads="1"/>
          </p:cNvSpPr>
          <p:nvPr/>
        </p:nvSpPr>
        <p:spPr bwMode="auto">
          <a:xfrm>
            <a:off x="47244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useBgFill="1">
        <p:nvSpPr>
          <p:cNvPr id="318511" name="Rectangle 47"/>
          <p:cNvSpPr>
            <a:spLocks noChangeArrowheads="1"/>
          </p:cNvSpPr>
          <p:nvPr/>
        </p:nvSpPr>
        <p:spPr bwMode="auto">
          <a:xfrm>
            <a:off x="0" y="6810375"/>
            <a:ext cx="2362200" cy="3629025"/>
          </a:xfrm>
          <a:prstGeom prst="rect">
            <a:avLst/>
          </a:prstGeom>
          <a:ln w="9525" algn="ctr">
            <a:noFill/>
            <a:miter lim="800000"/>
            <a:headEnd/>
            <a:tailEnd/>
          </a:ln>
          <a:effectLst/>
        </p:spPr>
        <p:txBody>
          <a:bodyPr wrap="none" anchor="ctr"/>
          <a:lstStyle/>
          <a:p>
            <a:endParaRPr lang="en-US"/>
          </a:p>
        </p:txBody>
      </p:sp>
      <p:pic>
        <p:nvPicPr>
          <p:cNvPr id="51" name="Ech ngoi day gieng.mp3">
            <a:hlinkClick r:id="" action="ppaction://media"/>
          </p:cNvPr>
          <p:cNvPicPr>
            <a:picLocks noRot="1" noChangeAspect="1"/>
          </p:cNvPicPr>
          <p:nvPr>
            <a:audioFile r:link="rId1"/>
          </p:nvPr>
        </p:nvPicPr>
        <p:blipFill>
          <a:blip r:embed="rId23"/>
          <a:stretch>
            <a:fillRect/>
          </a:stretch>
        </p:blipFill>
        <p:spPr>
          <a:xfrm>
            <a:off x="304800" y="152400"/>
            <a:ext cx="990600" cy="990600"/>
          </a:xfrm>
          <a:prstGeom prst="rect">
            <a:avLst/>
          </a:prstGeom>
        </p:spPr>
      </p:pic>
    </p:spTree>
  </p:cSld>
  <p:clrMapOvr>
    <a:masterClrMapping/>
  </p:clrMapOvr>
  <p:transition>
    <p:sndAc>
      <p:stSnd>
        <p:snd r:embed="rId3" name="din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3.33333E-6 -3.33333E-6 C -0.04584 0.00486 -0.09167 0.00973 -0.09028 0.01042 C -0.08872 0.01111 -0.03976 0.00787 0.00937 0.00463 " pathEditMode="relative" rAng="0" ptsTypes="aaA">
                                      <p:cBhvr>
                                        <p:cTn id="6" dur="3000" fill="hold"/>
                                        <p:tgtEl>
                                          <p:spTgt spid="318481"/>
                                        </p:tgtEl>
                                        <p:attrNameLst>
                                          <p:attrName>ppt_x</p:attrName>
                                          <p:attrName>ppt_y</p:attrName>
                                        </p:attrNameLst>
                                      </p:cBhvr>
                                      <p:rCtr x="-41" y="6"/>
                                    </p:animMotion>
                                  </p:childTnLst>
                                </p:cTn>
                              </p:par>
                              <p:par>
                                <p:cTn id="7" presetID="0" presetClass="path" presetSubtype="0" repeatCount="indefinite" accel="50000" decel="50000" autoRev="1" fill="hold" nodeType="withEffect">
                                  <p:stCondLst>
                                    <p:cond delay="0"/>
                                  </p:stCondLst>
                                  <p:childTnLst>
                                    <p:animMotion origin="layout" path="M -0.00677 -0.00764 C 0.03403 -0.01204 0.07483 -0.01621 0.07604 -0.01505 C 0.07726 -0.01389 0.03854 -0.00695 -3.05556E-6 4.07407E-6 " pathEditMode="relative" rAng="0" ptsTypes="aaA">
                                      <p:cBhvr>
                                        <p:cTn id="8" dur="3000" fill="hold"/>
                                        <p:tgtEl>
                                          <p:spTgt spid="318482"/>
                                        </p:tgtEl>
                                        <p:attrNameLst>
                                          <p:attrName>ppt_x</p:attrName>
                                          <p:attrName>ppt_y</p:attrName>
                                        </p:attrNameLst>
                                      </p:cBhvr>
                                      <p:rCtr x="42" y="0"/>
                                    </p:animMotion>
                                  </p:childTnLst>
                                </p:cTn>
                              </p:par>
                              <p:par>
                                <p:cTn id="9" presetID="0" presetClass="path" presetSubtype="0" repeatCount="indefinite" accel="50000" decel="50000" autoRev="1" fill="hold" nodeType="withEffect">
                                  <p:stCondLst>
                                    <p:cond delay="0"/>
                                  </p:stCondLst>
                                  <p:childTnLst>
                                    <p:animMotion origin="layout" path="M 0.0217 3.33333E-6 C 0.02326 -0.03565 0.02482 -0.0713 0.02326 -0.08681 C 0.0217 -0.10232 0.01475 -0.10741 0.01215 -0.09306 C 0.00955 -0.07871 0.0085 -0.03936 0.00746 3.33333E-6 " pathEditMode="relative" rAng="0" ptsTypes="aaaA">
                                      <p:cBhvr>
                                        <p:cTn id="10" dur="2000" fill="hold"/>
                                        <p:tgtEl>
                                          <p:spTgt spid="318491"/>
                                        </p:tgtEl>
                                        <p:attrNameLst>
                                          <p:attrName>ppt_x</p:attrName>
                                          <p:attrName>ppt_y</p:attrName>
                                        </p:attrNameLst>
                                      </p:cBhvr>
                                      <p:rCtr x="-6" y="-54"/>
                                    </p:animMotion>
                                  </p:childTnLst>
                                </p:cTn>
                              </p:par>
                              <p:par>
                                <p:cTn id="11" presetID="0" presetClass="path" presetSubtype="0" accel="50000" decel="50000" fill="hold" nodeType="withEffect">
                                  <p:stCondLst>
                                    <p:cond delay="0"/>
                                  </p:stCondLst>
                                  <p:childTnLst>
                                    <p:animMotion origin="layout" path="M 1.38889E-6 -0.00093 L -0.00538 -0.10174 " pathEditMode="relative" rAng="0" ptsTypes="AA">
                                      <p:cBhvr>
                                        <p:cTn id="12" dur="2000" fill="hold"/>
                                        <p:tgtEl>
                                          <p:spTgt spid="318490"/>
                                        </p:tgtEl>
                                        <p:attrNameLst>
                                          <p:attrName>ppt_x</p:attrName>
                                          <p:attrName>ppt_y</p:attrName>
                                        </p:attrNameLst>
                                      </p:cBhvr>
                                      <p:rCtr x="-3" y="-50"/>
                                    </p:animMotion>
                                  </p:childTnLst>
                                </p:cTn>
                              </p:par>
                              <p:par>
                                <p:cTn id="13" presetID="6" presetClass="emph" presetSubtype="0" fill="hold" nodeType="withEffect">
                                  <p:stCondLst>
                                    <p:cond delay="0"/>
                                  </p:stCondLst>
                                  <p:childTnLst>
                                    <p:animScale>
                                      <p:cBhvr>
                                        <p:cTn id="14" dur="3000" fill="hold"/>
                                        <p:tgtEl>
                                          <p:spTgt spid="318490"/>
                                        </p:tgtEl>
                                      </p:cBhvr>
                                      <p:by x="250000" y="250000"/>
                                    </p:animScale>
                                  </p:childTnLst>
                                </p:cTn>
                              </p:par>
                              <p:par>
                                <p:cTn id="15" presetID="10" presetClass="entr" presetSubtype="0" fill="hold" nodeType="withEffect">
                                  <p:stCondLst>
                                    <p:cond delay="0"/>
                                  </p:stCondLst>
                                  <p:childTnLst>
                                    <p:set>
                                      <p:cBhvr>
                                        <p:cTn id="16" dur="1" fill="hold">
                                          <p:stCondLst>
                                            <p:cond delay="0"/>
                                          </p:stCondLst>
                                        </p:cTn>
                                        <p:tgtEl>
                                          <p:spTgt spid="318493"/>
                                        </p:tgtEl>
                                        <p:attrNameLst>
                                          <p:attrName>style.visibility</p:attrName>
                                        </p:attrNameLst>
                                      </p:cBhvr>
                                      <p:to>
                                        <p:strVal val="visible"/>
                                      </p:to>
                                    </p:set>
                                    <p:animEffect transition="in" filter="fade">
                                      <p:cBhvr>
                                        <p:cTn id="17" dur="2000"/>
                                        <p:tgtEl>
                                          <p:spTgt spid="318493"/>
                                        </p:tgtEl>
                                      </p:cBhvr>
                                    </p:animEffect>
                                  </p:childTnLst>
                                </p:cTn>
                              </p:par>
                              <p:par>
                                <p:cTn id="18" presetID="64" presetClass="path" presetSubtype="0" repeatCount="indefinite" accel="50000" decel="50000" fill="hold" nodeType="withEffect">
                                  <p:stCondLst>
                                    <p:cond delay="0"/>
                                  </p:stCondLst>
                                  <p:childTnLst>
                                    <p:animMotion origin="layout" path="M -5.55556E-7 3.33333E-6 L -0.0066 -0.32986 " pathEditMode="relative" rAng="0" ptsTypes="AA">
                                      <p:cBhvr>
                                        <p:cTn id="19" dur="25000" fill="hold"/>
                                        <p:tgtEl>
                                          <p:spTgt spid="318495"/>
                                        </p:tgtEl>
                                        <p:attrNameLst>
                                          <p:attrName>ppt_x</p:attrName>
                                          <p:attrName>ppt_y</p:attrName>
                                        </p:attrNameLst>
                                      </p:cBhvr>
                                      <p:rCtr x="-3" y="-165"/>
                                    </p:animMotion>
                                  </p:childTnLst>
                                </p:cTn>
                              </p:par>
                              <p:par>
                                <p:cTn id="20" presetID="6" presetClass="emph" presetSubtype="0" repeatCount="indefinite" fill="hold" nodeType="withEffect">
                                  <p:stCondLst>
                                    <p:cond delay="1500"/>
                                  </p:stCondLst>
                                  <p:childTnLst>
                                    <p:animScale>
                                      <p:cBhvr>
                                        <p:cTn id="21" dur="25000" fill="hold"/>
                                        <p:tgtEl>
                                          <p:spTgt spid="318495"/>
                                        </p:tgtEl>
                                      </p:cBhvr>
                                      <p:by x="50000" y="50000"/>
                                    </p:animScale>
                                  </p:childTnLst>
                                </p:cTn>
                              </p:par>
                              <p:par>
                                <p:cTn id="22" presetID="64" presetClass="path" presetSubtype="0" repeatCount="indefinite" accel="50000" decel="50000" fill="hold" grpId="0" nodeType="withEffect">
                                  <p:stCondLst>
                                    <p:cond delay="0"/>
                                  </p:stCondLst>
                                  <p:childTnLst>
                                    <p:animMotion origin="layout" path="M -4.16667E-6 7.40741E-7 L 0.00157 -0.36343 " pathEditMode="relative" rAng="0" ptsTypes="AA">
                                      <p:cBhvr>
                                        <p:cTn id="23" dur="25000" fill="hold"/>
                                        <p:tgtEl>
                                          <p:spTgt spid="318497"/>
                                        </p:tgtEl>
                                        <p:attrNameLst>
                                          <p:attrName>ppt_x</p:attrName>
                                          <p:attrName>ppt_y</p:attrName>
                                        </p:attrNameLst>
                                      </p:cBhvr>
                                      <p:rCtr x="1" y="-182"/>
                                    </p:animMotion>
                                  </p:childTnLst>
                                </p:cTn>
                              </p:par>
                              <p:par>
                                <p:cTn id="24" presetID="6" presetClass="emph" presetSubtype="0" repeatCount="indefinite" fill="hold" nodeType="withEffect">
                                  <p:stCondLst>
                                    <p:cond delay="0"/>
                                  </p:stCondLst>
                                  <p:childTnLst>
                                    <p:animScale>
                                      <p:cBhvr>
                                        <p:cTn id="25" dur="8000" fill="hold"/>
                                        <p:tgtEl>
                                          <p:spTgt spid="318500"/>
                                        </p:tgtEl>
                                      </p:cBhvr>
                                      <p:by x="200000" y="200000"/>
                                    </p:animScale>
                                  </p:childTnLst>
                                </p:cTn>
                              </p:par>
                              <p:par>
                                <p:cTn id="26" presetID="0" presetClass="path" presetSubtype="0" repeatCount="indefinite" accel="50000" decel="50000" fill="hold" nodeType="withEffect">
                                  <p:stCondLst>
                                    <p:cond delay="0"/>
                                  </p:stCondLst>
                                  <p:childTnLst>
                                    <p:animMotion origin="layout" path="M 0.00521 3.7037E-7 C 0.01129 0.02361 0.01754 0.04722 0.01511 0.07222 C 0.01285 0.09699 0.00226 0.12315 -0.00816 0.14954 " pathEditMode="relative" rAng="0" ptsTypes="aaA">
                                      <p:cBhvr>
                                        <p:cTn id="27" dur="8000" fill="hold"/>
                                        <p:tgtEl>
                                          <p:spTgt spid="318500"/>
                                        </p:tgtEl>
                                        <p:attrNameLst>
                                          <p:attrName>ppt_x</p:attrName>
                                          <p:attrName>ppt_y</p:attrName>
                                        </p:attrNameLst>
                                      </p:cBhvr>
                                      <p:rCtr x="-1" y="75"/>
                                    </p:animMotion>
                                  </p:childTnLst>
                                </p:cTn>
                              </p:par>
                              <p:par>
                                <p:cTn id="28" presetID="35" presetClass="path" presetSubtype="0" accel="50000" decel="50000" fill="hold" nodeType="withEffect">
                                  <p:stCondLst>
                                    <p:cond delay="0"/>
                                  </p:stCondLst>
                                  <p:iterate type="lt">
                                    <p:tmPct val="0"/>
                                  </p:iterate>
                                  <p:childTnLst>
                                    <p:animMotion origin="layout" path="M 0.03212 -0.00764 L -3.33333E-6 -1.11111E-6 " pathEditMode="relative" rAng="0" ptsTypes="AA">
                                      <p:cBhvr>
                                        <p:cTn id="29" dur="2000" fill="hold"/>
                                        <p:tgtEl>
                                          <p:spTgt spid="318503"/>
                                        </p:tgtEl>
                                        <p:attrNameLst>
                                          <p:attrName>ppt_x</p:attrName>
                                          <p:attrName>ppt_y</p:attrName>
                                        </p:attrNameLst>
                                      </p:cBhvr>
                                      <p:rCtr x="-16" y="4"/>
                                    </p:animMotion>
                                  </p:childTnLst>
                                </p:cTn>
                              </p:par>
                              <p:par>
                                <p:cTn id="30" presetID="8" presetClass="emph" presetSubtype="0" fill="hold" nodeType="withEffect">
                                  <p:stCondLst>
                                    <p:cond delay="1000"/>
                                  </p:stCondLst>
                                  <p:childTnLst>
                                    <p:animRot by="-4800000">
                                      <p:cBhvr>
                                        <p:cTn id="31" dur="2000" fill="hold"/>
                                        <p:tgtEl>
                                          <p:spTgt spid="318502"/>
                                        </p:tgtEl>
                                        <p:attrNameLst>
                                          <p:attrName>r</p:attrName>
                                        </p:attrNameLst>
                                      </p:cBhvr>
                                    </p:animRot>
                                  </p:childTnLst>
                                </p:cTn>
                              </p:par>
                              <p:par>
                                <p:cTn id="32" presetID="1" presetClass="entr" presetSubtype="0" fill="hold" grpId="0" nodeType="withEffect">
                                  <p:stCondLst>
                                    <p:cond delay="1000"/>
                                  </p:stCondLst>
                                  <p:childTnLst>
                                    <p:set>
                                      <p:cBhvr>
                                        <p:cTn id="33" dur="1" fill="hold">
                                          <p:stCondLst>
                                            <p:cond delay="0"/>
                                          </p:stCondLst>
                                        </p:cTn>
                                        <p:tgtEl>
                                          <p:spTgt spid="318504"/>
                                        </p:tgtEl>
                                        <p:attrNameLst>
                                          <p:attrName>style.visibility</p:attrName>
                                        </p:attrNameLst>
                                      </p:cBhvr>
                                      <p:to>
                                        <p:strVal val="visible"/>
                                      </p:to>
                                    </p:set>
                                  </p:childTnLst>
                                </p:cTn>
                              </p:par>
                              <p:par>
                                <p:cTn id="34" presetID="6" presetClass="emph" presetSubtype="0" repeatCount="4000" autoRev="1" fill="hold" grpId="1" nodeType="withEffect">
                                  <p:stCondLst>
                                    <p:cond delay="1000"/>
                                  </p:stCondLst>
                                  <p:childTnLst>
                                    <p:animScale>
                                      <p:cBhvr>
                                        <p:cTn id="35" dur="500" fill="hold"/>
                                        <p:tgtEl>
                                          <p:spTgt spid="3185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1"/>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94783" fill="hold"/>
                                        <p:tgtEl>
                                          <p:spTgt spid="51"/>
                                        </p:tgtEl>
                                      </p:cBhvr>
                                    </p:cmd>
                                  </p:childTnLst>
                                </p:cTn>
                              </p:par>
                            </p:childTnLst>
                          </p:cTn>
                        </p:par>
                      </p:childTnLst>
                    </p:cTn>
                  </p:par>
                </p:childTnLst>
              </p:cTn>
              <p:nextCondLst>
                <p:cond evt="onClick" delay="0">
                  <p:tgtEl>
                    <p:spTgt spid="51"/>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51"/>
                </p:tgtEl>
              </p:cMediaNode>
            </p:audio>
          </p:childTnLst>
        </p:cTn>
      </p:par>
    </p:tnLst>
    <p:bldLst>
      <p:bldP spid="318497" grpId="0" animBg="1"/>
      <p:bldP spid="318504" grpId="0" animBg="1"/>
      <p:bldP spid="31850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tvtl.bachkim.vn/uploads/resources/263/thumbnails2/thay%20boi%20xem%20voi%20-%20new.jpg.jpg"/>
          <p:cNvPicPr>
            <a:picLocks noChangeAspect="1" noChangeArrowheads="1"/>
          </p:cNvPicPr>
          <p:nvPr/>
        </p:nvPicPr>
        <p:blipFill>
          <a:blip r:embed="rId3" r:link="rId4"/>
          <a:srcRect/>
          <a:stretch>
            <a:fillRect/>
          </a:stretch>
        </p:blipFill>
        <p:spPr bwMode="auto">
          <a:xfrm>
            <a:off x="110196" y="1662332"/>
            <a:ext cx="6807200" cy="5105400"/>
          </a:xfrm>
          <a:prstGeom prst="rect">
            <a:avLst/>
          </a:prstGeom>
          <a:noFill/>
          <a:ln w="9525">
            <a:noFill/>
            <a:miter lim="800000"/>
            <a:headEnd/>
            <a:tailEnd/>
          </a:ln>
        </p:spPr>
      </p:pic>
      <p:pic>
        <p:nvPicPr>
          <p:cNvPr id="4" name="Picture 2" descr="http://blog.marnet.vn/wp-content/uploads/2009/07/thay-boi-xem-voi.jpg"/>
          <p:cNvPicPr>
            <a:picLocks noChangeAspect="1" noChangeArrowheads="1"/>
          </p:cNvPicPr>
          <p:nvPr/>
        </p:nvPicPr>
        <p:blipFill>
          <a:blip r:embed="rId5"/>
          <a:srcRect/>
          <a:stretch>
            <a:fillRect/>
          </a:stretch>
        </p:blipFill>
        <p:spPr bwMode="auto">
          <a:xfrm>
            <a:off x="5984555" y="56272"/>
            <a:ext cx="3060969" cy="3048000"/>
          </a:xfrm>
          <a:prstGeom prst="rect">
            <a:avLst/>
          </a:prstGeom>
          <a:noFill/>
        </p:spPr>
      </p:pic>
      <p:pic>
        <p:nvPicPr>
          <p:cNvPr id="5" name="Thay boi xem voi.mp3">
            <a:hlinkClick r:id="" action="ppaction://media"/>
          </p:cNvPr>
          <p:cNvPicPr>
            <a:picLocks noRot="1" noChangeAspect="1"/>
          </p:cNvPicPr>
          <p:nvPr>
            <a:audioFile r:link="rId1"/>
          </p:nvPr>
        </p:nvPicPr>
        <p:blipFill>
          <a:blip r:embed="rId6"/>
          <a:stretch>
            <a:fillRect/>
          </a:stretch>
        </p:blipFill>
        <p:spPr>
          <a:xfrm>
            <a:off x="381000" y="389208"/>
            <a:ext cx="533400" cy="533400"/>
          </a:xfrm>
          <a:prstGeom prst="rect">
            <a:avLst/>
          </a:prstGeom>
        </p:spPr>
      </p:pic>
      <p:pic>
        <p:nvPicPr>
          <p:cNvPr id="6" name="Picture 11" descr="Elephant-01-june"/>
          <p:cNvPicPr>
            <a:picLocks noChangeAspect="1" noChangeArrowheads="1" noCrop="1"/>
          </p:cNvPicPr>
          <p:nvPr/>
        </p:nvPicPr>
        <p:blipFill>
          <a:blip r:embed="rId7"/>
          <a:srcRect/>
          <a:stretch>
            <a:fillRect/>
          </a:stretch>
        </p:blipFill>
        <p:spPr bwMode="auto">
          <a:xfrm>
            <a:off x="-1524000" y="5715000"/>
            <a:ext cx="1447800" cy="938213"/>
          </a:xfrm>
          <a:prstGeom prst="rect">
            <a:avLst/>
          </a:prstGeom>
          <a:noFill/>
          <a:ln w="9525">
            <a:noFill/>
            <a:miter lim="800000"/>
            <a:headEnd/>
            <a:tailEnd/>
          </a:ln>
        </p:spPr>
      </p:pic>
      <p:pic>
        <p:nvPicPr>
          <p:cNvPr id="7" name="Picture 11" descr="Elephant-01-june"/>
          <p:cNvPicPr>
            <a:picLocks noChangeAspect="1" noChangeArrowheads="1" noCrop="1"/>
          </p:cNvPicPr>
          <p:nvPr/>
        </p:nvPicPr>
        <p:blipFill>
          <a:blip r:embed="rId7"/>
          <a:srcRect/>
          <a:stretch>
            <a:fillRect/>
          </a:stretch>
        </p:blipFill>
        <p:spPr bwMode="auto">
          <a:xfrm flipH="1">
            <a:off x="9144000" y="5715000"/>
            <a:ext cx="1524000" cy="938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63" presetClass="path" presetSubtype="0" repeatCount="indefinite" fill="hold" nodeType="withEffect">
                                  <p:stCondLst>
                                    <p:cond delay="0"/>
                                  </p:stCondLst>
                                  <p:childTnLst>
                                    <p:animMotion origin="layout" path="M -1.38778E-17 1.96532E-6 L 1.24583 1.96532E-6 " pathEditMode="relative" rAng="0" ptsTypes="AA">
                                      <p:cBhvr>
                                        <p:cTn id="11" dur="20000" fill="hold"/>
                                        <p:tgtEl>
                                          <p:spTgt spid="6"/>
                                        </p:tgtEl>
                                        <p:attrNameLst>
                                          <p:attrName>ppt_x</p:attrName>
                                          <p:attrName>ppt_y</p:attrName>
                                        </p:attrNameLst>
                                      </p:cBhvr>
                                      <p:rCtr x="623" y="0"/>
                                    </p:animMotion>
                                  </p:childTnLst>
                                </p:cTn>
                              </p:par>
                              <p:par>
                                <p:cTn id="12" presetID="35" presetClass="path" presetSubtype="0" repeatCount="indefinite" fill="hold" nodeType="withEffect">
                                  <p:stCondLst>
                                    <p:cond delay="0"/>
                                  </p:stCondLst>
                                  <p:childTnLst>
                                    <p:animMotion origin="layout" path="M -0.02084 3.69103E-6 L -1.17084 3.69103E-6 " pathEditMode="relative" rAng="0" ptsTypes="AA">
                                      <p:cBhvr>
                                        <p:cTn id="13" dur="20000" fill="hold"/>
                                        <p:tgtEl>
                                          <p:spTgt spid="7"/>
                                        </p:tgtEl>
                                        <p:attrNameLst>
                                          <p:attrName>ppt_x</p:attrName>
                                          <p:attrName>ppt_y</p:attrName>
                                        </p:attrNameLst>
                                      </p:cBhvr>
                                      <p:rCtr x="-575"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0603" fill="hold"/>
                                        <p:tgtEl>
                                          <p:spTgt spid="5"/>
                                        </p:tgtEl>
                                      </p:cBhvr>
                                    </p:cmd>
                                  </p:childTnLst>
                                </p:cTn>
                              </p:par>
                            </p:childTnLst>
                          </p:cTn>
                        </p:par>
                      </p:childTnLst>
                    </p:cTn>
                  </p:par>
                </p:childTnLst>
              </p:cTn>
              <p:nextCondLst>
                <p:cond evt="onClick" delay="0">
                  <p:tgtEl>
                    <p:spTgt spid="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781800" cy="868363"/>
          </a:xfrm>
        </p:spPr>
        <p:txBody>
          <a:bodyPr/>
          <a:lstStyle/>
          <a:p>
            <a:r>
              <a:rPr lang="en-US" sz="3200" dirty="0" smtClean="0"/>
              <a:t>I – THẾ NÀO LÀ THÀNH NGỮ ?</a:t>
            </a:r>
            <a:endParaRPr lang="en-US" sz="3200" dirty="0"/>
          </a:p>
        </p:txBody>
      </p:sp>
      <p:sp>
        <p:nvSpPr>
          <p:cNvPr id="8" name="TextBox 7"/>
          <p:cNvSpPr txBox="1"/>
          <p:nvPr/>
        </p:nvSpPr>
        <p:spPr>
          <a:xfrm>
            <a:off x="609600" y="1143000"/>
            <a:ext cx="1828800" cy="461665"/>
          </a:xfrm>
          <a:prstGeom prst="rect">
            <a:avLst/>
          </a:prstGeom>
          <a:noFill/>
        </p:spPr>
        <p:txBody>
          <a:bodyPr wrap="square" rtlCol="0">
            <a:spAutoFit/>
          </a:bodyPr>
          <a:lstStyle/>
          <a:p>
            <a:r>
              <a:rPr lang="en-US" sz="2400" b="1" dirty="0" smtClean="0">
                <a:solidFill>
                  <a:srgbClr val="000000"/>
                </a:solidFill>
                <a:latin typeface="Cambria" pitchFamily="18" charset="0"/>
              </a:rPr>
              <a:t>VD 1 / 143</a:t>
            </a:r>
            <a:endParaRPr lang="en-US" sz="2400" b="1" dirty="0">
              <a:solidFill>
                <a:srgbClr val="000000"/>
              </a:solidFill>
              <a:latin typeface="Cambria" pitchFamily="18" charset="0"/>
            </a:endParaRPr>
          </a:p>
        </p:txBody>
      </p:sp>
      <p:pic>
        <p:nvPicPr>
          <p:cNvPr id="12" name="Picture 135" descr="Tay viÕt "/>
          <p:cNvPicPr>
            <a:picLocks noChangeAspect="1" noChangeArrowheads="1" noCrop="1"/>
          </p:cNvPicPr>
          <p:nvPr/>
        </p:nvPicPr>
        <p:blipFill>
          <a:blip r:embed="rId3"/>
          <a:srcRect/>
          <a:stretch>
            <a:fillRect/>
          </a:stretch>
        </p:blipFill>
        <p:spPr bwMode="auto">
          <a:xfrm rot="20198026">
            <a:off x="2292708" y="1102732"/>
            <a:ext cx="762000" cy="508000"/>
          </a:xfrm>
          <a:prstGeom prst="rect">
            <a:avLst/>
          </a:prstGeom>
          <a:noFill/>
        </p:spPr>
      </p:pic>
      <p:cxnSp>
        <p:nvCxnSpPr>
          <p:cNvPr id="18" name="Straight Connector 17"/>
          <p:cNvCxnSpPr>
            <a:stCxn id="8194" idx="2"/>
          </p:cNvCxnSpPr>
          <p:nvPr/>
        </p:nvCxnSpPr>
        <p:spPr>
          <a:xfrm rot="16200000" flipH="1">
            <a:off x="877094" y="3848894"/>
            <a:ext cx="5522912" cy="38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1302603"/>
            <a:ext cx="5410200" cy="830997"/>
          </a:xfrm>
          <a:prstGeom prst="rect">
            <a:avLst/>
          </a:prstGeom>
          <a:noFill/>
        </p:spPr>
        <p:txBody>
          <a:bodyPr wrap="square" rtlCol="0">
            <a:spAutoFit/>
          </a:bodyPr>
          <a:lstStyle/>
          <a:p>
            <a:pPr algn="ctr"/>
            <a:r>
              <a:rPr lang="en-US" sz="2400" dirty="0" smtClean="0">
                <a:solidFill>
                  <a:srgbClr val="000000"/>
                </a:solidFill>
                <a:latin typeface="Cambria" pitchFamily="18" charset="0"/>
              </a:rPr>
              <a:t>Nước non lận đận một mình</a:t>
            </a:r>
          </a:p>
          <a:p>
            <a:pPr algn="ctr"/>
            <a:r>
              <a:rPr lang="en-US" sz="2400" dirty="0" smtClean="0">
                <a:solidFill>
                  <a:srgbClr val="000000"/>
                </a:solidFill>
                <a:latin typeface="Cambria" pitchFamily="18" charset="0"/>
              </a:rPr>
              <a:t>Thân cò </a:t>
            </a:r>
            <a:r>
              <a:rPr lang="en-US" sz="2400" b="1" i="1" u="sng" dirty="0" smtClean="0">
                <a:solidFill>
                  <a:srgbClr val="FF0000"/>
                </a:solidFill>
                <a:latin typeface="Cambria" pitchFamily="18" charset="0"/>
              </a:rPr>
              <a:t>lên thác xuống ghềnh</a:t>
            </a:r>
            <a:r>
              <a:rPr lang="en-US" sz="2400" u="sng" dirty="0" smtClean="0">
                <a:solidFill>
                  <a:srgbClr val="FF0000"/>
                </a:solidFill>
                <a:latin typeface="Cambria" pitchFamily="18" charset="0"/>
              </a:rPr>
              <a:t> </a:t>
            </a:r>
            <a:r>
              <a:rPr lang="en-US" sz="2400" dirty="0" smtClean="0">
                <a:solidFill>
                  <a:srgbClr val="000000"/>
                </a:solidFill>
                <a:latin typeface="Cambria" pitchFamily="18" charset="0"/>
              </a:rPr>
              <a:t>bấy nay.</a:t>
            </a:r>
            <a:endParaRPr lang="en-US" sz="2400" dirty="0">
              <a:solidFill>
                <a:srgbClr val="000000"/>
              </a:solidFill>
              <a:latin typeface="Cambria" pitchFamily="18" charset="0"/>
            </a:endParaRPr>
          </a:p>
        </p:txBody>
      </p:sp>
      <p:sp>
        <p:nvSpPr>
          <p:cNvPr id="21" name="Rectangular Callout 20"/>
          <p:cNvSpPr/>
          <p:nvPr/>
        </p:nvSpPr>
        <p:spPr>
          <a:xfrm>
            <a:off x="4572000" y="3048000"/>
            <a:ext cx="4114800" cy="2057400"/>
          </a:xfrm>
          <a:prstGeom prst="wedgeRectCallout">
            <a:avLst>
              <a:gd name="adj1" fmla="val -1080"/>
              <a:gd name="adj2" fmla="val -91998"/>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latin typeface="Cambria" pitchFamily="18" charset="0"/>
              </a:rPr>
              <a:t>Có thể thay một vài từ trong cụm từ được không ?</a:t>
            </a:r>
            <a:endParaRPr lang="en-US" sz="2400" dirty="0">
              <a:solidFill>
                <a:srgbClr val="000000"/>
              </a:solidFill>
              <a:latin typeface="Cambria" pitchFamily="18" charset="0"/>
            </a:endParaRPr>
          </a:p>
        </p:txBody>
      </p:sp>
      <p:sp>
        <p:nvSpPr>
          <p:cNvPr id="22" name="Rectangular Callout 21"/>
          <p:cNvSpPr/>
          <p:nvPr/>
        </p:nvSpPr>
        <p:spPr>
          <a:xfrm>
            <a:off x="4572000" y="3048000"/>
            <a:ext cx="4114800" cy="2057400"/>
          </a:xfrm>
          <a:prstGeom prst="wedgeRectCallout">
            <a:avLst>
              <a:gd name="adj1" fmla="val -1080"/>
              <a:gd name="adj2" fmla="val -91998"/>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latin typeface="Cambria" pitchFamily="18" charset="0"/>
              </a:rPr>
              <a:t>Có thể thêm một vài từ trong cụm từ được không ?</a:t>
            </a:r>
            <a:endParaRPr lang="en-US" sz="2400" dirty="0">
              <a:solidFill>
                <a:srgbClr val="000000"/>
              </a:solidFill>
              <a:latin typeface="Cambria" pitchFamily="18" charset="0"/>
            </a:endParaRPr>
          </a:p>
        </p:txBody>
      </p:sp>
      <p:sp>
        <p:nvSpPr>
          <p:cNvPr id="23" name="Rectangular Callout 22"/>
          <p:cNvSpPr/>
          <p:nvPr/>
        </p:nvSpPr>
        <p:spPr>
          <a:xfrm>
            <a:off x="4572000" y="3048000"/>
            <a:ext cx="4114800" cy="2057400"/>
          </a:xfrm>
          <a:prstGeom prst="wedgeRectCallout">
            <a:avLst>
              <a:gd name="adj1" fmla="val -1080"/>
              <a:gd name="adj2" fmla="val -91998"/>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latin typeface="Cambria" pitchFamily="18" charset="0"/>
              </a:rPr>
              <a:t>Có thể thay đổi vị trí của </a:t>
            </a:r>
          </a:p>
          <a:p>
            <a:pPr algn="ctr"/>
            <a:r>
              <a:rPr lang="en-US" sz="2400" dirty="0" smtClean="0">
                <a:solidFill>
                  <a:srgbClr val="000000"/>
                </a:solidFill>
                <a:latin typeface="Cambria" pitchFamily="18" charset="0"/>
              </a:rPr>
              <a:t>các từ trong cụm từ không ?</a:t>
            </a:r>
            <a:endParaRPr lang="en-US" sz="2400" dirty="0">
              <a:solidFill>
                <a:srgbClr val="000000"/>
              </a:solidFill>
              <a:latin typeface="Cambria" pitchFamily="18" charset="0"/>
            </a:endParaRPr>
          </a:p>
        </p:txBody>
      </p:sp>
      <p:sp>
        <p:nvSpPr>
          <p:cNvPr id="24" name="Rectangular Callout 23"/>
          <p:cNvSpPr/>
          <p:nvPr/>
        </p:nvSpPr>
        <p:spPr>
          <a:xfrm>
            <a:off x="4572000" y="3048000"/>
            <a:ext cx="4114800" cy="2057400"/>
          </a:xfrm>
          <a:prstGeom prst="wedgeRectCallout">
            <a:avLst>
              <a:gd name="adj1" fmla="val -1080"/>
              <a:gd name="adj2" fmla="val -91998"/>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latin typeface="Cambria" pitchFamily="18" charset="0"/>
              </a:rPr>
              <a:t>Em kết luận gì về</a:t>
            </a:r>
          </a:p>
          <a:p>
            <a:pPr algn="ctr"/>
            <a:r>
              <a:rPr lang="en-US" sz="2400" dirty="0" smtClean="0">
                <a:solidFill>
                  <a:srgbClr val="000000"/>
                </a:solidFill>
                <a:latin typeface="Cambria" pitchFamily="18" charset="0"/>
              </a:rPr>
              <a:t>Đặc điểm cấu tạo</a:t>
            </a:r>
          </a:p>
          <a:p>
            <a:pPr algn="ctr"/>
            <a:r>
              <a:rPr lang="en-US" sz="2400" dirty="0" smtClean="0">
                <a:solidFill>
                  <a:srgbClr val="000000"/>
                </a:solidFill>
                <a:latin typeface="Cambria" pitchFamily="18" charset="0"/>
              </a:rPr>
              <a:t> của các từ trong cụm từ trên ?</a:t>
            </a:r>
            <a:endParaRPr lang="en-US" sz="2400" dirty="0">
              <a:solidFill>
                <a:srgbClr val="000000"/>
              </a:solidFill>
              <a:latin typeface="Cambria" pitchFamily="18" charset="0"/>
            </a:endParaRPr>
          </a:p>
        </p:txBody>
      </p:sp>
      <p:sp>
        <p:nvSpPr>
          <p:cNvPr id="25" name="TextBox 24"/>
          <p:cNvSpPr txBox="1"/>
          <p:nvPr/>
        </p:nvSpPr>
        <p:spPr>
          <a:xfrm>
            <a:off x="304800" y="2277070"/>
            <a:ext cx="3124200" cy="461665"/>
          </a:xfrm>
          <a:prstGeom prst="rect">
            <a:avLst/>
          </a:prstGeom>
          <a:noFill/>
        </p:spPr>
        <p:txBody>
          <a:bodyPr wrap="square" rtlCol="0">
            <a:spAutoFit/>
          </a:bodyPr>
          <a:lstStyle/>
          <a:p>
            <a:r>
              <a:rPr lang="en-US" sz="2400" b="1" dirty="0" smtClean="0">
                <a:solidFill>
                  <a:srgbClr val="000000"/>
                </a:solidFill>
                <a:latin typeface="Cambria" pitchFamily="18" charset="0"/>
              </a:rPr>
              <a:t>- Cấu tạo :</a:t>
            </a:r>
            <a:r>
              <a:rPr lang="en-US" sz="2400" dirty="0" smtClean="0">
                <a:solidFill>
                  <a:srgbClr val="000000"/>
                </a:solidFill>
                <a:latin typeface="Cambria" pitchFamily="18" charset="0"/>
              </a:rPr>
              <a:t> cố định</a:t>
            </a:r>
            <a:endParaRPr lang="en-US" sz="2400" b="1" dirty="0">
              <a:solidFill>
                <a:srgbClr val="000000"/>
              </a:solidFill>
              <a:latin typeface="Cambria" pitchFamily="18" charset="0"/>
            </a:endParaRPr>
          </a:p>
        </p:txBody>
      </p:sp>
      <p:pic>
        <p:nvPicPr>
          <p:cNvPr id="12294" name="Picture 6" descr="http://media.thethaovanhoa.vn/2010/06/21/00/04/NPhi3.jpg"/>
          <p:cNvPicPr>
            <a:picLocks noChangeAspect="1" noChangeArrowheads="1"/>
          </p:cNvPicPr>
          <p:nvPr/>
        </p:nvPicPr>
        <p:blipFill>
          <a:blip r:embed="rId4"/>
          <a:srcRect/>
          <a:stretch>
            <a:fillRect/>
          </a:stretch>
        </p:blipFill>
        <p:spPr bwMode="auto">
          <a:xfrm>
            <a:off x="4038600" y="2362200"/>
            <a:ext cx="4762500" cy="3571875"/>
          </a:xfrm>
          <a:prstGeom prst="rect">
            <a:avLst/>
          </a:prstGeom>
          <a:noFill/>
        </p:spPr>
      </p:pic>
      <p:sp>
        <p:nvSpPr>
          <p:cNvPr id="26" name="TextBox 25"/>
          <p:cNvSpPr txBox="1"/>
          <p:nvPr/>
        </p:nvSpPr>
        <p:spPr>
          <a:xfrm>
            <a:off x="304800" y="2891135"/>
            <a:ext cx="3124200" cy="461665"/>
          </a:xfrm>
          <a:prstGeom prst="rect">
            <a:avLst/>
          </a:prstGeom>
          <a:noFill/>
        </p:spPr>
        <p:txBody>
          <a:bodyPr wrap="square" rtlCol="0">
            <a:spAutoFit/>
          </a:bodyPr>
          <a:lstStyle/>
          <a:p>
            <a:r>
              <a:rPr lang="en-US" sz="2400" b="1" dirty="0" smtClean="0">
                <a:solidFill>
                  <a:srgbClr val="000000"/>
                </a:solidFill>
                <a:latin typeface="Cambria" pitchFamily="18" charset="0"/>
              </a:rPr>
              <a:t>- Ý nghĩa :</a:t>
            </a:r>
            <a:r>
              <a:rPr lang="en-US" sz="2400" dirty="0" smtClean="0">
                <a:solidFill>
                  <a:srgbClr val="000000"/>
                </a:solidFill>
                <a:latin typeface="Cambria" pitchFamily="18" charset="0"/>
              </a:rPr>
              <a:t> hoàn chỉnh</a:t>
            </a:r>
            <a:endParaRPr lang="en-US" sz="2400" b="1" dirty="0">
              <a:solidFill>
                <a:srgbClr val="000000"/>
              </a:solidFill>
              <a:latin typeface="Cambria" pitchFamily="18" charset="0"/>
            </a:endParaRPr>
          </a:p>
        </p:txBody>
      </p:sp>
      <p:sp>
        <p:nvSpPr>
          <p:cNvPr id="27" name="TextBox 26"/>
          <p:cNvSpPr txBox="1"/>
          <p:nvPr/>
        </p:nvSpPr>
        <p:spPr>
          <a:xfrm>
            <a:off x="137886" y="1676400"/>
            <a:ext cx="3429000" cy="461665"/>
          </a:xfrm>
          <a:prstGeom prst="rect">
            <a:avLst/>
          </a:prstGeom>
          <a:noFill/>
        </p:spPr>
        <p:txBody>
          <a:bodyPr wrap="square" rtlCol="0">
            <a:spAutoFit/>
          </a:bodyPr>
          <a:lstStyle/>
          <a:p>
            <a:r>
              <a:rPr lang="en-US" sz="2400" dirty="0" smtClean="0">
                <a:solidFill>
                  <a:srgbClr val="000000"/>
                </a:solidFill>
                <a:latin typeface="Cambria" pitchFamily="18" charset="0"/>
              </a:rPr>
              <a:t>“lên thác xuống ghềnh”</a:t>
            </a:r>
            <a:endParaRPr lang="en-US" sz="2400" dirty="0">
              <a:solidFill>
                <a:srgbClr val="000000"/>
              </a:solidFill>
              <a:latin typeface="Cambria" pitchFamily="18" charset="0"/>
            </a:endParaRPr>
          </a:p>
        </p:txBody>
      </p:sp>
      <p:sp>
        <p:nvSpPr>
          <p:cNvPr id="28" name="TextBox 27"/>
          <p:cNvSpPr txBox="1"/>
          <p:nvPr/>
        </p:nvSpPr>
        <p:spPr>
          <a:xfrm>
            <a:off x="3661230" y="2967335"/>
            <a:ext cx="5410200" cy="461665"/>
          </a:xfrm>
          <a:prstGeom prst="rect">
            <a:avLst/>
          </a:prstGeom>
          <a:noFill/>
        </p:spPr>
        <p:txBody>
          <a:bodyPr wrap="square" rtlCol="0">
            <a:spAutoFit/>
          </a:bodyPr>
          <a:lstStyle/>
          <a:p>
            <a:pPr algn="ctr"/>
            <a:r>
              <a:rPr lang="en-US" sz="2400" dirty="0" smtClean="0">
                <a:solidFill>
                  <a:srgbClr val="000000"/>
                </a:solidFill>
                <a:latin typeface="Cambria" pitchFamily="18" charset="0"/>
              </a:rPr>
              <a:t>Nhanh như chớp</a:t>
            </a:r>
            <a:endParaRPr lang="en-US" sz="2400" dirty="0">
              <a:solidFill>
                <a:srgbClr val="000000"/>
              </a:solidFill>
              <a:latin typeface="Cambria" pitchFamily="18" charset="0"/>
            </a:endParaRPr>
          </a:p>
        </p:txBody>
      </p:sp>
      <p:sp>
        <p:nvSpPr>
          <p:cNvPr id="29" name="TextBox 28"/>
          <p:cNvSpPr txBox="1"/>
          <p:nvPr/>
        </p:nvSpPr>
        <p:spPr>
          <a:xfrm>
            <a:off x="3733800" y="2286000"/>
            <a:ext cx="5410200" cy="461665"/>
          </a:xfrm>
          <a:prstGeom prst="rect">
            <a:avLst/>
          </a:prstGeom>
          <a:noFill/>
        </p:spPr>
        <p:txBody>
          <a:bodyPr wrap="square" rtlCol="0">
            <a:spAutoFit/>
          </a:bodyPr>
          <a:lstStyle/>
          <a:p>
            <a:pPr algn="ctr"/>
            <a:r>
              <a:rPr lang="en-US" sz="2400" dirty="0" smtClean="0">
                <a:solidFill>
                  <a:srgbClr val="000000"/>
                </a:solidFill>
                <a:latin typeface="Cambria" pitchFamily="18" charset="0"/>
                <a:sym typeface="Wingdings" pitchFamily="2" charset="2"/>
              </a:rPr>
              <a:t> Chỉ sự gian nan, vất vả, lận đận.</a:t>
            </a:r>
            <a:endParaRPr lang="en-US" sz="2400" dirty="0">
              <a:solidFill>
                <a:srgbClr val="000000"/>
              </a:solidFill>
              <a:latin typeface="Cambria" pitchFamily="18" charset="0"/>
            </a:endParaRPr>
          </a:p>
        </p:txBody>
      </p:sp>
      <p:sp>
        <p:nvSpPr>
          <p:cNvPr id="30" name="TextBox 29"/>
          <p:cNvSpPr txBox="1"/>
          <p:nvPr/>
        </p:nvSpPr>
        <p:spPr>
          <a:xfrm>
            <a:off x="3733800" y="3505200"/>
            <a:ext cx="5410200" cy="461665"/>
          </a:xfrm>
          <a:prstGeom prst="rect">
            <a:avLst/>
          </a:prstGeom>
          <a:noFill/>
        </p:spPr>
        <p:txBody>
          <a:bodyPr wrap="square" rtlCol="0">
            <a:spAutoFit/>
          </a:bodyPr>
          <a:lstStyle/>
          <a:p>
            <a:pPr algn="ctr"/>
            <a:r>
              <a:rPr lang="en-US" sz="2400" dirty="0" smtClean="0">
                <a:solidFill>
                  <a:srgbClr val="000000"/>
                </a:solidFill>
                <a:latin typeface="Cambria" pitchFamily="18" charset="0"/>
                <a:sym typeface="Wingdings" pitchFamily="2" charset="2"/>
              </a:rPr>
              <a:t> Hoạt động diễn ra mau lẹ.</a:t>
            </a:r>
            <a:endParaRPr lang="en-US" sz="2400"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trips(down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amond(i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amond(i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xit" presetSubtype="0" fill="hold" grpId="1" nodeType="clickEffect">
                                  <p:stCondLst>
                                    <p:cond delay="0"/>
                                  </p:stCondLst>
                                  <p:childTnLst>
                                    <p:animEffect transition="out" filter="fade">
                                      <p:cBhvr>
                                        <p:cTn id="32" dur="500"/>
                                        <p:tgtEl>
                                          <p:spTgt spid="21"/>
                                        </p:tgtEl>
                                      </p:cBhvr>
                                    </p:animEffect>
                                    <p:anim calcmode="lin" valueType="num">
                                      <p:cBhvr>
                                        <p:cTn id="33" dur="500"/>
                                        <p:tgtEl>
                                          <p:spTgt spid="21"/>
                                        </p:tgtEl>
                                        <p:attrNameLst>
                                          <p:attrName>ppt_x</p:attrName>
                                        </p:attrNameLst>
                                      </p:cBhvr>
                                      <p:tavLst>
                                        <p:tav tm="0">
                                          <p:val>
                                            <p:strVal val="ppt_x"/>
                                          </p:val>
                                        </p:tav>
                                        <p:tav tm="100000">
                                          <p:val>
                                            <p:strVal val="ppt_x"/>
                                          </p:val>
                                        </p:tav>
                                      </p:tavLst>
                                    </p:anim>
                                    <p:anim calcmode="lin" valueType="num">
                                      <p:cBhvr>
                                        <p:cTn id="34" dur="500"/>
                                        <p:tgtEl>
                                          <p:spTgt spid="21"/>
                                        </p:tgtEl>
                                        <p:attrNameLst>
                                          <p:attrName>ppt_y</p:attrName>
                                        </p:attrNameLst>
                                      </p:cBhvr>
                                      <p:tavLst>
                                        <p:tav tm="0">
                                          <p:val>
                                            <p:strVal val="ppt_y"/>
                                          </p:val>
                                        </p:tav>
                                        <p:tav tm="100000">
                                          <p:val>
                                            <p:strVal val="ppt_y-.1"/>
                                          </p:val>
                                        </p:tav>
                                      </p:tavLst>
                                    </p:anim>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xit" presetSubtype="0" fill="hold" grpId="1" nodeType="clickEffect">
                                  <p:stCondLst>
                                    <p:cond delay="0"/>
                                  </p:stCondLst>
                                  <p:childTnLst>
                                    <p:animEffect transition="out" filter="fade">
                                      <p:cBhvr>
                                        <p:cTn id="46" dur="500"/>
                                        <p:tgtEl>
                                          <p:spTgt spid="22"/>
                                        </p:tgtEl>
                                      </p:cBhvr>
                                    </p:animEffect>
                                    <p:anim calcmode="lin" valueType="num">
                                      <p:cBhvr>
                                        <p:cTn id="47" dur="500"/>
                                        <p:tgtEl>
                                          <p:spTgt spid="22"/>
                                        </p:tgtEl>
                                        <p:attrNameLst>
                                          <p:attrName>ppt_x</p:attrName>
                                        </p:attrNameLst>
                                      </p:cBhvr>
                                      <p:tavLst>
                                        <p:tav tm="0">
                                          <p:val>
                                            <p:strVal val="ppt_x"/>
                                          </p:val>
                                        </p:tav>
                                        <p:tav tm="100000">
                                          <p:val>
                                            <p:strVal val="ppt_x"/>
                                          </p:val>
                                        </p:tav>
                                      </p:tavLst>
                                    </p:anim>
                                    <p:anim calcmode="lin" valueType="num">
                                      <p:cBhvr>
                                        <p:cTn id="48" dur="500"/>
                                        <p:tgtEl>
                                          <p:spTgt spid="22"/>
                                        </p:tgtEl>
                                        <p:attrNameLst>
                                          <p:attrName>ppt_y</p:attrName>
                                        </p:attrNameLst>
                                      </p:cBhvr>
                                      <p:tavLst>
                                        <p:tav tm="0">
                                          <p:val>
                                            <p:strVal val="ppt_y"/>
                                          </p:val>
                                        </p:tav>
                                        <p:tav tm="100000">
                                          <p:val>
                                            <p:strVal val="ppt_y-.1"/>
                                          </p:val>
                                        </p:tav>
                                      </p:tavLst>
                                    </p:anim>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strVal val="#ppt_x"/>
                                          </p:val>
                                        </p:tav>
                                        <p:tav tm="100000">
                                          <p:val>
                                            <p:strVal val="#ppt_x"/>
                                          </p:val>
                                        </p:tav>
                                      </p:tavLst>
                                    </p:anim>
                                    <p:anim calcmode="lin" valueType="num">
                                      <p:cBhvr>
                                        <p:cTn id="5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xit" presetSubtype="0" fill="hold" grpId="1" nodeType="clickEffect">
                                  <p:stCondLst>
                                    <p:cond delay="0"/>
                                  </p:stCondLst>
                                  <p:childTnLst>
                                    <p:animEffect transition="out" filter="fade">
                                      <p:cBhvr>
                                        <p:cTn id="60" dur="500"/>
                                        <p:tgtEl>
                                          <p:spTgt spid="23"/>
                                        </p:tgtEl>
                                      </p:cBhvr>
                                    </p:animEffect>
                                    <p:anim calcmode="lin" valueType="num">
                                      <p:cBhvr>
                                        <p:cTn id="61" dur="500"/>
                                        <p:tgtEl>
                                          <p:spTgt spid="23"/>
                                        </p:tgtEl>
                                        <p:attrNameLst>
                                          <p:attrName>ppt_x</p:attrName>
                                        </p:attrNameLst>
                                      </p:cBhvr>
                                      <p:tavLst>
                                        <p:tav tm="0">
                                          <p:val>
                                            <p:strVal val="ppt_x"/>
                                          </p:val>
                                        </p:tav>
                                        <p:tav tm="100000">
                                          <p:val>
                                            <p:strVal val="ppt_x"/>
                                          </p:val>
                                        </p:tav>
                                      </p:tavLst>
                                    </p:anim>
                                    <p:anim calcmode="lin" valueType="num">
                                      <p:cBhvr>
                                        <p:cTn id="62" dur="500"/>
                                        <p:tgtEl>
                                          <p:spTgt spid="23"/>
                                        </p:tgtEl>
                                        <p:attrNameLst>
                                          <p:attrName>ppt_y</p:attrName>
                                        </p:attrNameLst>
                                      </p:cBhvr>
                                      <p:tavLst>
                                        <p:tav tm="0">
                                          <p:val>
                                            <p:strVal val="ppt_y"/>
                                          </p:val>
                                        </p:tav>
                                        <p:tav tm="100000">
                                          <p:val>
                                            <p:strVal val="ppt_y-.1"/>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anim calcmode="lin" valueType="num">
                                      <p:cBhvr>
                                        <p:cTn id="69" dur="500" fill="hold"/>
                                        <p:tgtEl>
                                          <p:spTgt spid="24"/>
                                        </p:tgtEl>
                                        <p:attrNameLst>
                                          <p:attrName>ppt_x</p:attrName>
                                        </p:attrNameLst>
                                      </p:cBhvr>
                                      <p:tavLst>
                                        <p:tav tm="0">
                                          <p:val>
                                            <p:strVal val="#ppt_x"/>
                                          </p:val>
                                        </p:tav>
                                        <p:tav tm="100000">
                                          <p:val>
                                            <p:strVal val="#ppt_x"/>
                                          </p:val>
                                        </p:tav>
                                      </p:tavLst>
                                    </p:anim>
                                    <p:anim calcmode="lin" valueType="num">
                                      <p:cBhvr>
                                        <p:cTn id="7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xit" presetSubtype="0" fill="hold" grpId="1" nodeType="clickEffect">
                                  <p:stCondLst>
                                    <p:cond delay="0"/>
                                  </p:stCondLst>
                                  <p:childTnLst>
                                    <p:animEffect transition="out" filter="fade">
                                      <p:cBhvr>
                                        <p:cTn id="74" dur="500"/>
                                        <p:tgtEl>
                                          <p:spTgt spid="24"/>
                                        </p:tgtEl>
                                      </p:cBhvr>
                                    </p:animEffect>
                                    <p:anim calcmode="lin" valueType="num">
                                      <p:cBhvr>
                                        <p:cTn id="75" dur="500"/>
                                        <p:tgtEl>
                                          <p:spTgt spid="24"/>
                                        </p:tgtEl>
                                        <p:attrNameLst>
                                          <p:attrName>ppt_x</p:attrName>
                                        </p:attrNameLst>
                                      </p:cBhvr>
                                      <p:tavLst>
                                        <p:tav tm="0">
                                          <p:val>
                                            <p:strVal val="ppt_x"/>
                                          </p:val>
                                        </p:tav>
                                        <p:tav tm="100000">
                                          <p:val>
                                            <p:strVal val="ppt_x"/>
                                          </p:val>
                                        </p:tav>
                                      </p:tavLst>
                                    </p:anim>
                                    <p:anim calcmode="lin" valueType="num">
                                      <p:cBhvr>
                                        <p:cTn id="76" dur="500"/>
                                        <p:tgtEl>
                                          <p:spTgt spid="24"/>
                                        </p:tgtEl>
                                        <p:attrNameLst>
                                          <p:attrName>ppt_y</p:attrName>
                                        </p:attrNameLst>
                                      </p:cBhvr>
                                      <p:tavLst>
                                        <p:tav tm="0">
                                          <p:val>
                                            <p:strVal val="ppt_y"/>
                                          </p:val>
                                        </p:tav>
                                        <p:tav tm="100000">
                                          <p:val>
                                            <p:strVal val="ppt_y-.1"/>
                                          </p:val>
                                        </p:tav>
                                      </p:tavLst>
                                    </p:anim>
                                    <p:set>
                                      <p:cBhvr>
                                        <p:cTn id="77" dur="1" fill="hold">
                                          <p:stCondLst>
                                            <p:cond delay="499"/>
                                          </p:stCondLst>
                                        </p:cTn>
                                        <p:tgtEl>
                                          <p:spTgt spid="2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diamond(in)">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nodeType="clickEffect">
                                  <p:stCondLst>
                                    <p:cond delay="0"/>
                                  </p:stCondLst>
                                  <p:childTnLst>
                                    <p:set>
                                      <p:cBhvr>
                                        <p:cTn id="86" dur="1" fill="hold">
                                          <p:stCondLst>
                                            <p:cond delay="0"/>
                                          </p:stCondLst>
                                        </p:cTn>
                                        <p:tgtEl>
                                          <p:spTgt spid="12294"/>
                                        </p:tgtEl>
                                        <p:attrNameLst>
                                          <p:attrName>style.visibility</p:attrName>
                                        </p:attrNameLst>
                                      </p:cBhvr>
                                      <p:to>
                                        <p:strVal val="visible"/>
                                      </p:to>
                                    </p:set>
                                    <p:anim from="(-#ppt_w/2)" to="(#ppt_x)" calcmode="lin" valueType="num">
                                      <p:cBhvr>
                                        <p:cTn id="87" dur="600" fill="hold">
                                          <p:stCondLst>
                                            <p:cond delay="0"/>
                                          </p:stCondLst>
                                        </p:cTn>
                                        <p:tgtEl>
                                          <p:spTgt spid="12294"/>
                                        </p:tgtEl>
                                        <p:attrNameLst>
                                          <p:attrName>ppt_x</p:attrName>
                                        </p:attrNameLst>
                                      </p:cBhvr>
                                    </p:anim>
                                    <p:anim from="0" to="-1.0" calcmode="lin" valueType="num">
                                      <p:cBhvr>
                                        <p:cTn id="88" dur="200" decel="50000" autoRev="1" fill="hold">
                                          <p:stCondLst>
                                            <p:cond delay="600"/>
                                          </p:stCondLst>
                                        </p:cTn>
                                        <p:tgtEl>
                                          <p:spTgt spid="12294"/>
                                        </p:tgtEl>
                                        <p:attrNameLst>
                                          <p:attrName>xshear</p:attrName>
                                        </p:attrNameLst>
                                      </p:cBhvr>
                                    </p:anim>
                                    <p:animScale>
                                      <p:cBhvr>
                                        <p:cTn id="89" dur="200" decel="100000" autoRev="1" fill="hold">
                                          <p:stCondLst>
                                            <p:cond delay="600"/>
                                          </p:stCondLst>
                                        </p:cTn>
                                        <p:tgtEl>
                                          <p:spTgt spid="12294"/>
                                        </p:tgtEl>
                                      </p:cBhvr>
                                      <p:from x="100000" y="100000"/>
                                      <p:to x="80000" y="100000"/>
                                    </p:animScale>
                                    <p:anim by="(#ppt_h/3+#ppt_w*0.1)" calcmode="lin" valueType="num">
                                      <p:cBhvr additive="sum">
                                        <p:cTn id="90" dur="200" decel="100000" autoRev="1" fill="hold">
                                          <p:stCondLst>
                                            <p:cond delay="600"/>
                                          </p:stCondLst>
                                        </p:cTn>
                                        <p:tgtEl>
                                          <p:spTgt spid="12294"/>
                                        </p:tgtEl>
                                        <p:attrNameLst>
                                          <p:attrName>ppt_x</p:attrName>
                                        </p:attrNameLst>
                                      </p:cBhvr>
                                    </p:anim>
                                  </p:childTnLst>
                                </p:cTn>
                              </p:par>
                            </p:childTnLst>
                          </p:cTn>
                        </p:par>
                      </p:childTnLst>
                    </p:cTn>
                  </p:par>
                  <p:par>
                    <p:cTn id="91" fill="hold">
                      <p:stCondLst>
                        <p:cond delay="indefinite"/>
                      </p:stCondLst>
                      <p:childTnLst>
                        <p:par>
                          <p:cTn id="92" fill="hold">
                            <p:stCondLst>
                              <p:cond delay="0"/>
                            </p:stCondLst>
                            <p:childTnLst>
                              <p:par>
                                <p:cTn id="93" presetID="47" presetClass="exit" presetSubtype="0" fill="hold" nodeType="clickEffect">
                                  <p:stCondLst>
                                    <p:cond delay="0"/>
                                  </p:stCondLst>
                                  <p:childTnLst>
                                    <p:animEffect transition="out" filter="fade">
                                      <p:cBhvr>
                                        <p:cTn id="94" dur="1000"/>
                                        <p:tgtEl>
                                          <p:spTgt spid="12294"/>
                                        </p:tgtEl>
                                      </p:cBhvr>
                                    </p:animEffect>
                                    <p:anim calcmode="lin" valueType="num">
                                      <p:cBhvr>
                                        <p:cTn id="95" dur="1000"/>
                                        <p:tgtEl>
                                          <p:spTgt spid="12294"/>
                                        </p:tgtEl>
                                        <p:attrNameLst>
                                          <p:attrName>ppt_x</p:attrName>
                                        </p:attrNameLst>
                                      </p:cBhvr>
                                      <p:tavLst>
                                        <p:tav tm="0">
                                          <p:val>
                                            <p:strVal val="ppt_x"/>
                                          </p:val>
                                        </p:tav>
                                        <p:tav tm="100000">
                                          <p:val>
                                            <p:strVal val="ppt_x"/>
                                          </p:val>
                                        </p:tav>
                                      </p:tavLst>
                                    </p:anim>
                                    <p:anim calcmode="lin" valueType="num">
                                      <p:cBhvr>
                                        <p:cTn id="96" dur="1000"/>
                                        <p:tgtEl>
                                          <p:spTgt spid="12294"/>
                                        </p:tgtEl>
                                        <p:attrNameLst>
                                          <p:attrName>ppt_y</p:attrName>
                                        </p:attrNameLst>
                                      </p:cBhvr>
                                      <p:tavLst>
                                        <p:tav tm="0">
                                          <p:val>
                                            <p:strVal val="ppt_y"/>
                                          </p:val>
                                        </p:tav>
                                        <p:tav tm="100000">
                                          <p:val>
                                            <p:strVal val="ppt_y-.1"/>
                                          </p:val>
                                        </p:tav>
                                      </p:tavLst>
                                    </p:anim>
                                    <p:set>
                                      <p:cBhvr>
                                        <p:cTn id="97" dur="1" fill="hold">
                                          <p:stCondLst>
                                            <p:cond delay="999"/>
                                          </p:stCondLst>
                                        </p:cTn>
                                        <p:tgtEl>
                                          <p:spTgt spid="1229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8" presetClass="entr" presetSubtype="16"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diamond(in)">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8" presetClass="entr" presetSubtype="16"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diamond(in)">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8" presetClass="entr" presetSubtype="16"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diamond(in)">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diamond(in)">
                                      <p:cBhvr>
                                        <p:cTn id="1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animBg="1"/>
      <p:bldP spid="21" grpId="1" animBg="1"/>
      <p:bldP spid="22" grpId="0" animBg="1"/>
      <p:bldP spid="22" grpId="1" animBg="1"/>
      <p:bldP spid="23" grpId="0" animBg="1"/>
      <p:bldP spid="23" grpId="1" animBg="1"/>
      <p:bldP spid="24" grpId="0" animBg="1"/>
      <p:bldP spid="24" grpId="1"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781800" cy="868363"/>
          </a:xfrm>
        </p:spPr>
        <p:txBody>
          <a:bodyPr/>
          <a:lstStyle/>
          <a:p>
            <a:r>
              <a:rPr lang="en-US" sz="3200" dirty="0" smtClean="0"/>
              <a:t>I – THẾ NÀO LÀ THÀNH NGỮ ?</a:t>
            </a:r>
            <a:endParaRPr lang="en-US" sz="3200" dirty="0"/>
          </a:p>
        </p:txBody>
      </p:sp>
      <p:sp>
        <p:nvSpPr>
          <p:cNvPr id="8" name="TextBox 7"/>
          <p:cNvSpPr txBox="1"/>
          <p:nvPr/>
        </p:nvSpPr>
        <p:spPr>
          <a:xfrm>
            <a:off x="609600" y="1143000"/>
            <a:ext cx="1828800" cy="461665"/>
          </a:xfrm>
          <a:prstGeom prst="rect">
            <a:avLst/>
          </a:prstGeom>
          <a:noFill/>
        </p:spPr>
        <p:txBody>
          <a:bodyPr wrap="square" rtlCol="0">
            <a:spAutoFit/>
          </a:bodyPr>
          <a:lstStyle/>
          <a:p>
            <a:r>
              <a:rPr lang="en-US" sz="2400" b="1" dirty="0" smtClean="0">
                <a:solidFill>
                  <a:srgbClr val="000000"/>
                </a:solidFill>
                <a:latin typeface="Cambria" pitchFamily="18" charset="0"/>
              </a:rPr>
              <a:t>VD 1 / 143</a:t>
            </a:r>
            <a:endParaRPr lang="en-US" sz="2400" b="1" dirty="0">
              <a:solidFill>
                <a:srgbClr val="000000"/>
              </a:solidFill>
              <a:latin typeface="Cambria" pitchFamily="18" charset="0"/>
            </a:endParaRPr>
          </a:p>
        </p:txBody>
      </p:sp>
      <p:pic>
        <p:nvPicPr>
          <p:cNvPr id="12" name="Picture 135" descr="Tay viÕt "/>
          <p:cNvPicPr>
            <a:picLocks noChangeAspect="1" noChangeArrowheads="1" noCrop="1"/>
          </p:cNvPicPr>
          <p:nvPr/>
        </p:nvPicPr>
        <p:blipFill>
          <a:blip r:embed="rId3"/>
          <a:srcRect/>
          <a:stretch>
            <a:fillRect/>
          </a:stretch>
        </p:blipFill>
        <p:spPr bwMode="auto">
          <a:xfrm rot="20198026">
            <a:off x="2292708" y="1102732"/>
            <a:ext cx="762000" cy="508000"/>
          </a:xfrm>
          <a:prstGeom prst="rect">
            <a:avLst/>
          </a:prstGeom>
          <a:noFill/>
        </p:spPr>
      </p:pic>
      <p:cxnSp>
        <p:nvCxnSpPr>
          <p:cNvPr id="18" name="Straight Connector 17"/>
          <p:cNvCxnSpPr>
            <a:stCxn id="8194" idx="2"/>
          </p:cNvCxnSpPr>
          <p:nvPr/>
        </p:nvCxnSpPr>
        <p:spPr>
          <a:xfrm rot="16200000" flipH="1">
            <a:off x="877094" y="3848894"/>
            <a:ext cx="5522912" cy="38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 y="2277070"/>
            <a:ext cx="3124200" cy="461665"/>
          </a:xfrm>
          <a:prstGeom prst="rect">
            <a:avLst/>
          </a:prstGeom>
          <a:noFill/>
        </p:spPr>
        <p:txBody>
          <a:bodyPr wrap="square" rtlCol="0">
            <a:spAutoFit/>
          </a:bodyPr>
          <a:lstStyle/>
          <a:p>
            <a:r>
              <a:rPr lang="en-US" sz="2400" b="1" dirty="0" smtClean="0">
                <a:solidFill>
                  <a:srgbClr val="000000"/>
                </a:solidFill>
                <a:latin typeface="Cambria" pitchFamily="18" charset="0"/>
              </a:rPr>
              <a:t>- Cấu tạo :</a:t>
            </a:r>
            <a:r>
              <a:rPr lang="en-US" sz="2400" dirty="0" smtClean="0">
                <a:solidFill>
                  <a:srgbClr val="000000"/>
                </a:solidFill>
                <a:latin typeface="Cambria" pitchFamily="18" charset="0"/>
              </a:rPr>
              <a:t> cố định</a:t>
            </a:r>
            <a:endParaRPr lang="en-US" sz="2400" b="1" dirty="0">
              <a:solidFill>
                <a:srgbClr val="000000"/>
              </a:solidFill>
              <a:latin typeface="Cambria" pitchFamily="18" charset="0"/>
            </a:endParaRPr>
          </a:p>
        </p:txBody>
      </p:sp>
      <p:sp>
        <p:nvSpPr>
          <p:cNvPr id="26" name="TextBox 25"/>
          <p:cNvSpPr txBox="1"/>
          <p:nvPr/>
        </p:nvSpPr>
        <p:spPr>
          <a:xfrm>
            <a:off x="304800" y="2891135"/>
            <a:ext cx="3124200" cy="461665"/>
          </a:xfrm>
          <a:prstGeom prst="rect">
            <a:avLst/>
          </a:prstGeom>
          <a:noFill/>
        </p:spPr>
        <p:txBody>
          <a:bodyPr wrap="square" rtlCol="0">
            <a:spAutoFit/>
          </a:bodyPr>
          <a:lstStyle/>
          <a:p>
            <a:r>
              <a:rPr lang="en-US" sz="2400" b="1" dirty="0" smtClean="0">
                <a:solidFill>
                  <a:srgbClr val="000000"/>
                </a:solidFill>
                <a:latin typeface="Cambria" pitchFamily="18" charset="0"/>
              </a:rPr>
              <a:t>- Ý nghĩa :</a:t>
            </a:r>
            <a:r>
              <a:rPr lang="en-US" sz="2400" dirty="0" smtClean="0">
                <a:solidFill>
                  <a:srgbClr val="000000"/>
                </a:solidFill>
                <a:latin typeface="Cambria" pitchFamily="18" charset="0"/>
              </a:rPr>
              <a:t> hoàn chỉnh</a:t>
            </a:r>
            <a:endParaRPr lang="en-US" sz="2400" b="1" dirty="0">
              <a:solidFill>
                <a:srgbClr val="000000"/>
              </a:solidFill>
              <a:latin typeface="Cambria" pitchFamily="18" charset="0"/>
            </a:endParaRPr>
          </a:p>
        </p:txBody>
      </p:sp>
      <p:sp>
        <p:nvSpPr>
          <p:cNvPr id="27" name="TextBox 26"/>
          <p:cNvSpPr txBox="1"/>
          <p:nvPr/>
        </p:nvSpPr>
        <p:spPr>
          <a:xfrm>
            <a:off x="137886" y="1676400"/>
            <a:ext cx="3429000" cy="461665"/>
          </a:xfrm>
          <a:prstGeom prst="rect">
            <a:avLst/>
          </a:prstGeom>
          <a:noFill/>
        </p:spPr>
        <p:txBody>
          <a:bodyPr wrap="square" rtlCol="0">
            <a:spAutoFit/>
          </a:bodyPr>
          <a:lstStyle/>
          <a:p>
            <a:r>
              <a:rPr lang="en-US" sz="2400" dirty="0" smtClean="0">
                <a:solidFill>
                  <a:srgbClr val="000000"/>
                </a:solidFill>
                <a:latin typeface="Cambria" pitchFamily="18" charset="0"/>
              </a:rPr>
              <a:t>“lên thác xuống ghềnh”</a:t>
            </a:r>
            <a:endParaRPr lang="en-US" sz="2400" dirty="0">
              <a:solidFill>
                <a:srgbClr val="000000"/>
              </a:solidFill>
              <a:latin typeface="Cambria" pitchFamily="18" charset="0"/>
            </a:endParaRPr>
          </a:p>
        </p:txBody>
      </p:sp>
      <p:sp>
        <p:nvSpPr>
          <p:cNvPr id="19" name="WordArt 9"/>
          <p:cNvSpPr>
            <a:spLocks noChangeArrowheads="1" noChangeShapeType="1" noTextEdit="1"/>
          </p:cNvSpPr>
          <p:nvPr/>
        </p:nvSpPr>
        <p:spPr bwMode="auto">
          <a:xfrm>
            <a:off x="3733800" y="1219200"/>
            <a:ext cx="5292725" cy="431800"/>
          </a:xfrm>
          <a:prstGeom prst="rect">
            <a:avLst/>
          </a:prstGeom>
        </p:spPr>
        <p:txBody>
          <a:bodyPr wrap="none" fromWordArt="1">
            <a:prstTxWarp prst="textPlain">
              <a:avLst>
                <a:gd name="adj" fmla="val 50000"/>
              </a:avLst>
            </a:prstTxWarp>
          </a:bodyPr>
          <a:lstStyle/>
          <a:p>
            <a:pPr algn="ctr"/>
            <a:r>
              <a:rPr lang="en-US" sz="3600" kern="10" dirty="0">
                <a:ln w="9525">
                  <a:solidFill>
                    <a:srgbClr val="000099"/>
                  </a:solidFill>
                  <a:round/>
                  <a:headEnd/>
                  <a:tailEnd/>
                </a:ln>
                <a:solidFill>
                  <a:srgbClr val="0000FF"/>
                </a:solidFill>
                <a:latin typeface="Times New Roman"/>
                <a:cs typeface="Times New Roman"/>
              </a:rPr>
              <a:t>?/ Tìm những biến thể của các thành ngữ sau:</a:t>
            </a:r>
          </a:p>
        </p:txBody>
      </p:sp>
      <p:sp>
        <p:nvSpPr>
          <p:cNvPr id="31" name="Rectangle 10" descr="Shingle"/>
          <p:cNvSpPr>
            <a:spLocks noChangeArrowheads="1"/>
          </p:cNvSpPr>
          <p:nvPr/>
        </p:nvSpPr>
        <p:spPr bwMode="auto">
          <a:xfrm>
            <a:off x="4094163" y="1785937"/>
            <a:ext cx="4065537" cy="461665"/>
          </a:xfrm>
          <a:prstGeom prst="rect">
            <a:avLst/>
          </a:prstGeom>
          <a:noFill/>
          <a:ln w="19050" algn="ctr">
            <a:noFill/>
            <a:miter lim="800000"/>
            <a:headEnd/>
            <a:tailEnd/>
          </a:ln>
          <a:effectLst/>
        </p:spPr>
        <p:txBody>
          <a:bodyPr wrap="none">
            <a:spAutoFit/>
          </a:bodyPr>
          <a:lstStyle/>
          <a:p>
            <a:r>
              <a:rPr lang="en-US" sz="2400" b="1" dirty="0">
                <a:solidFill>
                  <a:srgbClr val="000099"/>
                </a:solidFill>
                <a:latin typeface="Times New Roman" pitchFamily="18" charset="0"/>
              </a:rPr>
              <a:t>1. Đứng núi này trông núi </a:t>
            </a:r>
            <a:r>
              <a:rPr lang="en-US" sz="2400" b="1" dirty="0" smtClean="0">
                <a:solidFill>
                  <a:srgbClr val="000099"/>
                </a:solidFill>
                <a:latin typeface="Times New Roman" pitchFamily="18" charset="0"/>
              </a:rPr>
              <a:t>nọ.</a:t>
            </a:r>
            <a:endParaRPr lang="en-US" sz="2400" b="1" dirty="0">
              <a:latin typeface="Times New Roman" pitchFamily="18" charset="0"/>
            </a:endParaRPr>
          </a:p>
        </p:txBody>
      </p:sp>
      <p:sp>
        <p:nvSpPr>
          <p:cNvPr id="32" name="Rectangle 11" descr="Shingle"/>
          <p:cNvSpPr>
            <a:spLocks noChangeArrowheads="1"/>
          </p:cNvSpPr>
          <p:nvPr/>
        </p:nvSpPr>
        <p:spPr bwMode="auto">
          <a:xfrm>
            <a:off x="4094163" y="2205335"/>
            <a:ext cx="3910045" cy="461665"/>
          </a:xfrm>
          <a:prstGeom prst="rect">
            <a:avLst/>
          </a:prstGeom>
          <a:noFill/>
          <a:ln w="19050" algn="ctr">
            <a:noFill/>
            <a:miter lim="800000"/>
            <a:headEnd/>
            <a:tailEnd/>
          </a:ln>
          <a:effectLst/>
        </p:spPr>
        <p:txBody>
          <a:bodyPr wrap="none">
            <a:spAutoFit/>
          </a:bodyPr>
          <a:lstStyle/>
          <a:p>
            <a:r>
              <a:rPr lang="en-US" sz="2400" b="0" dirty="0">
                <a:solidFill>
                  <a:srgbClr val="000099"/>
                </a:solidFill>
                <a:latin typeface="Times New Roman" pitchFamily="18" charset="0"/>
                <a:sym typeface="Wingdings 2" pitchFamily="18" charset="2"/>
              </a:rPr>
              <a:t></a:t>
            </a:r>
            <a:r>
              <a:rPr lang="en-US" sz="2400" b="0" dirty="0">
                <a:solidFill>
                  <a:srgbClr val="000099"/>
                </a:solidFill>
                <a:latin typeface="Times New Roman" pitchFamily="18" charset="0"/>
              </a:rPr>
              <a:t> Đứng núi này trông núi </a:t>
            </a:r>
            <a:r>
              <a:rPr lang="en-US" sz="2400" b="0" dirty="0" smtClean="0">
                <a:solidFill>
                  <a:srgbClr val="000099"/>
                </a:solidFill>
                <a:latin typeface="Times New Roman" pitchFamily="18" charset="0"/>
              </a:rPr>
              <a:t>kia.</a:t>
            </a:r>
            <a:endParaRPr lang="en-US" sz="2400" b="0" dirty="0">
              <a:latin typeface="Times New Roman" pitchFamily="18" charset="0"/>
            </a:endParaRPr>
          </a:p>
        </p:txBody>
      </p:sp>
      <p:sp>
        <p:nvSpPr>
          <p:cNvPr id="33" name="Rectangle 12" descr="Shingle"/>
          <p:cNvSpPr>
            <a:spLocks noChangeArrowheads="1"/>
          </p:cNvSpPr>
          <p:nvPr/>
        </p:nvSpPr>
        <p:spPr bwMode="auto">
          <a:xfrm>
            <a:off x="4094163" y="2590800"/>
            <a:ext cx="4076700" cy="457200"/>
          </a:xfrm>
          <a:prstGeom prst="rect">
            <a:avLst/>
          </a:prstGeom>
          <a:noFill/>
          <a:ln w="19050" algn="ctr">
            <a:noFill/>
            <a:miter lim="800000"/>
            <a:headEnd/>
            <a:tailEnd/>
          </a:ln>
          <a:effectLst/>
        </p:spPr>
        <p:txBody>
          <a:bodyPr wrap="none">
            <a:spAutoFit/>
          </a:bodyPr>
          <a:lstStyle/>
          <a:p>
            <a:r>
              <a:rPr lang="en-US" sz="2400" b="0" dirty="0">
                <a:solidFill>
                  <a:srgbClr val="000099"/>
                </a:solidFill>
                <a:latin typeface="Times New Roman" pitchFamily="18" charset="0"/>
                <a:sym typeface="Wingdings 2" pitchFamily="18" charset="2"/>
              </a:rPr>
              <a:t></a:t>
            </a:r>
            <a:r>
              <a:rPr lang="en-US" sz="2400" b="0" dirty="0">
                <a:solidFill>
                  <a:srgbClr val="000099"/>
                </a:solidFill>
                <a:latin typeface="Times New Roman" pitchFamily="18" charset="0"/>
              </a:rPr>
              <a:t> Đứng núi này trông núi khác.</a:t>
            </a:r>
            <a:endParaRPr lang="en-US" sz="2400" b="0" dirty="0">
              <a:latin typeface="Times New Roman" pitchFamily="18" charset="0"/>
            </a:endParaRPr>
          </a:p>
        </p:txBody>
      </p:sp>
      <p:sp>
        <p:nvSpPr>
          <p:cNvPr id="34" name="Rectangle 13" descr="Shingle"/>
          <p:cNvSpPr>
            <a:spLocks noChangeArrowheads="1"/>
          </p:cNvSpPr>
          <p:nvPr/>
        </p:nvSpPr>
        <p:spPr bwMode="auto">
          <a:xfrm>
            <a:off x="4094163" y="3117850"/>
            <a:ext cx="2673350" cy="457200"/>
          </a:xfrm>
          <a:prstGeom prst="rect">
            <a:avLst/>
          </a:prstGeom>
          <a:noFill/>
          <a:ln w="19050" algn="ctr">
            <a:noFill/>
            <a:miter lim="800000"/>
            <a:headEnd/>
            <a:tailEnd/>
          </a:ln>
          <a:effectLst/>
        </p:spPr>
        <p:txBody>
          <a:bodyPr wrap="none">
            <a:spAutoFit/>
          </a:bodyPr>
          <a:lstStyle/>
          <a:p>
            <a:r>
              <a:rPr lang="en-US" sz="2400" b="1" dirty="0">
                <a:solidFill>
                  <a:srgbClr val="000099"/>
                </a:solidFill>
                <a:latin typeface="Times New Roman" pitchFamily="18" charset="0"/>
              </a:rPr>
              <a:t>2. Ba chìm bảy nổi.</a:t>
            </a:r>
            <a:endParaRPr lang="en-US" sz="2400" b="1" dirty="0">
              <a:latin typeface="Times New Roman" pitchFamily="18" charset="0"/>
            </a:endParaRPr>
          </a:p>
        </p:txBody>
      </p:sp>
      <p:sp>
        <p:nvSpPr>
          <p:cNvPr id="35" name="Rectangle 14" descr="Shingle"/>
          <p:cNvSpPr>
            <a:spLocks noChangeArrowheads="1"/>
          </p:cNvSpPr>
          <p:nvPr/>
        </p:nvSpPr>
        <p:spPr bwMode="auto">
          <a:xfrm>
            <a:off x="4094163" y="3581400"/>
            <a:ext cx="2573337" cy="457200"/>
          </a:xfrm>
          <a:prstGeom prst="rect">
            <a:avLst/>
          </a:prstGeom>
          <a:noFill/>
          <a:ln w="19050" algn="ctr">
            <a:noFill/>
            <a:miter lim="800000"/>
            <a:headEnd/>
            <a:tailEnd/>
          </a:ln>
          <a:effectLst/>
        </p:spPr>
        <p:txBody>
          <a:bodyPr wrap="none">
            <a:spAutoFit/>
          </a:bodyPr>
          <a:lstStyle/>
          <a:p>
            <a:r>
              <a:rPr lang="en-US" sz="2400" b="0" dirty="0">
                <a:solidFill>
                  <a:srgbClr val="000099"/>
                </a:solidFill>
                <a:latin typeface="Times New Roman" pitchFamily="18" charset="0"/>
                <a:sym typeface="Wingdings 2" pitchFamily="18" charset="2"/>
              </a:rPr>
              <a:t></a:t>
            </a:r>
            <a:r>
              <a:rPr lang="en-US" sz="2400" b="0" dirty="0">
                <a:solidFill>
                  <a:srgbClr val="000099"/>
                </a:solidFill>
                <a:latin typeface="Times New Roman" pitchFamily="18" charset="0"/>
              </a:rPr>
              <a:t> Bảy nổi ba chìm.</a:t>
            </a:r>
            <a:endParaRPr lang="en-US" sz="2400" b="0" dirty="0">
              <a:latin typeface="Times New Roman" pitchFamily="18" charset="0"/>
            </a:endParaRPr>
          </a:p>
        </p:txBody>
      </p:sp>
      <p:sp>
        <p:nvSpPr>
          <p:cNvPr id="36" name="Rectangle 15" descr="Shingle"/>
          <p:cNvSpPr>
            <a:spLocks noChangeArrowheads="1"/>
          </p:cNvSpPr>
          <p:nvPr/>
        </p:nvSpPr>
        <p:spPr bwMode="auto">
          <a:xfrm>
            <a:off x="4094163" y="4038600"/>
            <a:ext cx="2827337" cy="457200"/>
          </a:xfrm>
          <a:prstGeom prst="rect">
            <a:avLst/>
          </a:prstGeom>
          <a:noFill/>
          <a:ln w="19050" algn="ctr">
            <a:noFill/>
            <a:miter lim="800000"/>
            <a:headEnd/>
            <a:tailEnd/>
          </a:ln>
          <a:effectLst/>
        </p:spPr>
        <p:txBody>
          <a:bodyPr wrap="none">
            <a:spAutoFit/>
          </a:bodyPr>
          <a:lstStyle/>
          <a:p>
            <a:r>
              <a:rPr lang="en-US" sz="2400" b="0" dirty="0">
                <a:solidFill>
                  <a:srgbClr val="000099"/>
                </a:solidFill>
                <a:latin typeface="Times New Roman" pitchFamily="18" charset="0"/>
                <a:sym typeface="Wingdings 2" pitchFamily="18" charset="2"/>
              </a:rPr>
              <a:t></a:t>
            </a:r>
            <a:r>
              <a:rPr lang="en-US" sz="2400" b="0" dirty="0">
                <a:solidFill>
                  <a:srgbClr val="000099"/>
                </a:solidFill>
                <a:latin typeface="Times New Roman" pitchFamily="18" charset="0"/>
              </a:rPr>
              <a:t> Năm chìm bảy nổi.</a:t>
            </a:r>
            <a:endParaRPr lang="en-US" sz="2400" b="0" dirty="0">
              <a:latin typeface="Times New Roman" pitchFamily="18" charset="0"/>
            </a:endParaRPr>
          </a:p>
        </p:txBody>
      </p:sp>
      <p:sp>
        <p:nvSpPr>
          <p:cNvPr id="37" name="Rectangle 19" descr="Shingle"/>
          <p:cNvSpPr>
            <a:spLocks noChangeArrowheads="1"/>
          </p:cNvSpPr>
          <p:nvPr/>
        </p:nvSpPr>
        <p:spPr bwMode="auto">
          <a:xfrm>
            <a:off x="4094163" y="4648200"/>
            <a:ext cx="2787650" cy="457200"/>
          </a:xfrm>
          <a:prstGeom prst="rect">
            <a:avLst/>
          </a:prstGeom>
          <a:noFill/>
          <a:ln w="19050" algn="ctr">
            <a:noFill/>
            <a:miter lim="800000"/>
            <a:headEnd/>
            <a:tailEnd/>
          </a:ln>
          <a:effectLst/>
        </p:spPr>
        <p:txBody>
          <a:bodyPr wrap="none">
            <a:spAutoFit/>
          </a:bodyPr>
          <a:lstStyle/>
          <a:p>
            <a:r>
              <a:rPr lang="en-US" sz="2400" b="1" dirty="0">
                <a:solidFill>
                  <a:srgbClr val="000099"/>
                </a:solidFill>
                <a:latin typeface="Times New Roman" pitchFamily="18" charset="0"/>
              </a:rPr>
              <a:t>3. Nước đổ lá khoai.</a:t>
            </a:r>
            <a:endParaRPr lang="en-US" sz="2400" b="1" dirty="0">
              <a:latin typeface="Times New Roman" pitchFamily="18" charset="0"/>
            </a:endParaRPr>
          </a:p>
        </p:txBody>
      </p:sp>
      <p:sp>
        <p:nvSpPr>
          <p:cNvPr id="38" name="Rectangle 20" descr="Shingle"/>
          <p:cNvSpPr>
            <a:spLocks noChangeArrowheads="1"/>
          </p:cNvSpPr>
          <p:nvPr/>
        </p:nvSpPr>
        <p:spPr bwMode="auto">
          <a:xfrm>
            <a:off x="4094163" y="5181600"/>
            <a:ext cx="2546350" cy="457200"/>
          </a:xfrm>
          <a:prstGeom prst="rect">
            <a:avLst/>
          </a:prstGeom>
          <a:noFill/>
          <a:ln w="19050" algn="ctr">
            <a:noFill/>
            <a:miter lim="800000"/>
            <a:headEnd/>
            <a:tailEnd/>
          </a:ln>
          <a:effectLst/>
        </p:spPr>
        <p:txBody>
          <a:bodyPr wrap="none">
            <a:spAutoFit/>
          </a:bodyPr>
          <a:lstStyle/>
          <a:p>
            <a:r>
              <a:rPr lang="en-US" sz="2400" b="0" dirty="0">
                <a:solidFill>
                  <a:srgbClr val="000099"/>
                </a:solidFill>
                <a:latin typeface="Times New Roman" pitchFamily="18" charset="0"/>
                <a:sym typeface="Wingdings 2" pitchFamily="18" charset="2"/>
              </a:rPr>
              <a:t></a:t>
            </a:r>
            <a:r>
              <a:rPr lang="en-US" sz="2400" b="0" dirty="0">
                <a:solidFill>
                  <a:srgbClr val="000099"/>
                </a:solidFill>
                <a:latin typeface="Times New Roman" pitchFamily="18" charset="0"/>
              </a:rPr>
              <a:t> Nước đổ lá môn.</a:t>
            </a:r>
            <a:endParaRPr lang="en-US" sz="2400" b="0" dirty="0">
              <a:latin typeface="Times New Roman" pitchFamily="18" charset="0"/>
            </a:endParaRPr>
          </a:p>
        </p:txBody>
      </p:sp>
      <p:sp>
        <p:nvSpPr>
          <p:cNvPr id="39" name="Rectangle 21" descr="Shingle"/>
          <p:cNvSpPr>
            <a:spLocks noChangeArrowheads="1"/>
          </p:cNvSpPr>
          <p:nvPr/>
        </p:nvSpPr>
        <p:spPr bwMode="auto">
          <a:xfrm>
            <a:off x="4094163" y="5638800"/>
            <a:ext cx="2546350" cy="457200"/>
          </a:xfrm>
          <a:prstGeom prst="rect">
            <a:avLst/>
          </a:prstGeom>
          <a:noFill/>
          <a:ln w="19050" algn="ctr">
            <a:noFill/>
            <a:miter lim="800000"/>
            <a:headEnd/>
            <a:tailEnd/>
          </a:ln>
          <a:effectLst/>
        </p:spPr>
        <p:txBody>
          <a:bodyPr wrap="none">
            <a:spAutoFit/>
          </a:bodyPr>
          <a:lstStyle/>
          <a:p>
            <a:r>
              <a:rPr lang="en-US" sz="2400" b="0" dirty="0">
                <a:solidFill>
                  <a:srgbClr val="000099"/>
                </a:solidFill>
                <a:latin typeface="Times New Roman" pitchFamily="18" charset="0"/>
                <a:sym typeface="Wingdings 2" pitchFamily="18" charset="2"/>
              </a:rPr>
              <a:t></a:t>
            </a:r>
            <a:r>
              <a:rPr lang="en-US" sz="2400" b="0" dirty="0">
                <a:solidFill>
                  <a:srgbClr val="000099"/>
                </a:solidFill>
                <a:latin typeface="Times New Roman" pitchFamily="18" charset="0"/>
              </a:rPr>
              <a:t> Nước đổ đầu vịt.</a:t>
            </a:r>
            <a:endParaRPr lang="en-US" sz="2400" b="0" dirty="0">
              <a:latin typeface="Times New Roman" pitchFamily="18" charset="0"/>
            </a:endParaRPr>
          </a:p>
        </p:txBody>
      </p:sp>
      <p:sp>
        <p:nvSpPr>
          <p:cNvPr id="40" name="Text Box 24" descr="Shingle"/>
          <p:cNvSpPr txBox="1">
            <a:spLocks noChangeArrowheads="1"/>
          </p:cNvSpPr>
          <p:nvPr/>
        </p:nvSpPr>
        <p:spPr bwMode="auto">
          <a:xfrm>
            <a:off x="76199" y="3614058"/>
            <a:ext cx="3505201" cy="1938992"/>
          </a:xfrm>
          <a:prstGeom prst="rect">
            <a:avLst/>
          </a:prstGeom>
          <a:noFill/>
          <a:ln w="19050" algn="ctr">
            <a:noFill/>
            <a:miter lim="800000"/>
            <a:headEnd/>
            <a:tailEnd/>
          </a:ln>
          <a:effectLst/>
        </p:spPr>
        <p:txBody>
          <a:bodyPr wrap="square">
            <a:spAutoFit/>
          </a:bodyPr>
          <a:lstStyle/>
          <a:p>
            <a:pPr algn="just"/>
            <a:r>
              <a:rPr lang="en-US" sz="2400" b="1" i="1" u="sng" dirty="0">
                <a:solidFill>
                  <a:srgbClr val="000000"/>
                </a:solidFill>
                <a:latin typeface="Cambria" pitchFamily="18" charset="0"/>
                <a:sym typeface="Wingdings 2" pitchFamily="18" charset="2"/>
              </a:rPr>
              <a:t>Lưu ý</a:t>
            </a:r>
            <a:r>
              <a:rPr lang="en-US" sz="2400" b="1" i="1" dirty="0">
                <a:solidFill>
                  <a:srgbClr val="000000"/>
                </a:solidFill>
                <a:latin typeface="Cambria" pitchFamily="18" charset="0"/>
                <a:sym typeface="Wingdings 2" pitchFamily="18" charset="2"/>
              </a:rPr>
              <a:t>:</a:t>
            </a:r>
            <a:r>
              <a:rPr lang="en-US" sz="2400" b="1" i="1" dirty="0">
                <a:solidFill>
                  <a:srgbClr val="000000"/>
                </a:solidFill>
                <a:latin typeface="Cambria" pitchFamily="18" charset="0"/>
              </a:rPr>
              <a:t> </a:t>
            </a:r>
            <a:endParaRPr lang="en-US" sz="2400" b="1" i="1" dirty="0" smtClean="0">
              <a:solidFill>
                <a:srgbClr val="000000"/>
              </a:solidFill>
              <a:latin typeface="Cambria" pitchFamily="18" charset="0"/>
            </a:endParaRPr>
          </a:p>
          <a:p>
            <a:pPr algn="just"/>
            <a:r>
              <a:rPr lang="en-US" sz="2400" dirty="0" smtClean="0">
                <a:solidFill>
                  <a:srgbClr val="000000"/>
                </a:solidFill>
                <a:latin typeface="Cambria" pitchFamily="18" charset="0"/>
              </a:rPr>
              <a:t>Thành </a:t>
            </a:r>
            <a:r>
              <a:rPr lang="en-US" sz="2400" dirty="0">
                <a:solidFill>
                  <a:srgbClr val="000000"/>
                </a:solidFill>
                <a:latin typeface="Cambria" pitchFamily="18" charset="0"/>
              </a:rPr>
              <a:t>ngữ có cấu tạo cố định nhưng tính cố định của thành ngữ cũng chỉ ở mức độ tương đối.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subTnLst>
                                    <p:animClr>
                                      <p:cBhvr override="childStyle">
                                        <p:cTn dur="1" fill="hold" display="0" masterRel="nextClick" afterEffect="1"/>
                                        <p:tgtEl>
                                          <p:spTgt spid="19"/>
                                        </p:tgtEl>
                                        <p:attrNameLst>
                                          <p:attrName>ppt_c</p:attrName>
                                        </p:attrNameLst>
                                      </p:cBhvr>
                                      <p:to>
                                        <a:srgbClr val="FF0066"/>
                                      </p:to>
                                    </p:animClr>
                                  </p:sub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linds(horizont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linds(horizont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linds(horizontal)">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linds(horizontal)">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linds(horizontal)">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linds(horizontal)">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p:bldP spid="32" grpId="0"/>
      <p:bldP spid="33" grpId="0"/>
      <p:bldP spid="34" grpId="0"/>
      <p:bldP spid="35"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172200" cy="868363"/>
          </a:xfrm>
        </p:spPr>
        <p:txBody>
          <a:bodyPr/>
          <a:lstStyle/>
          <a:p>
            <a:r>
              <a:rPr lang="en-US" sz="3200" dirty="0" smtClean="0"/>
              <a:t>II – NGHĨA CỦA THÀNH NGỮ </a:t>
            </a:r>
            <a:endParaRPr lang="en-US" sz="3200" dirty="0"/>
          </a:p>
        </p:txBody>
      </p:sp>
      <p:pic>
        <p:nvPicPr>
          <p:cNvPr id="12" name="Picture 135" descr="Tay viÕt "/>
          <p:cNvPicPr>
            <a:picLocks noChangeAspect="1" noChangeArrowheads="1" noCrop="1"/>
          </p:cNvPicPr>
          <p:nvPr/>
        </p:nvPicPr>
        <p:blipFill>
          <a:blip r:embed="rId3"/>
          <a:srcRect/>
          <a:stretch>
            <a:fillRect/>
          </a:stretch>
        </p:blipFill>
        <p:spPr bwMode="auto">
          <a:xfrm rot="20198026">
            <a:off x="6091824" y="358877"/>
            <a:ext cx="762000" cy="508000"/>
          </a:xfrm>
          <a:prstGeom prst="rect">
            <a:avLst/>
          </a:prstGeom>
          <a:noFill/>
        </p:spPr>
      </p:pic>
      <p:sp>
        <p:nvSpPr>
          <p:cNvPr id="21" name="TextBox 20"/>
          <p:cNvSpPr txBox="1"/>
          <p:nvPr/>
        </p:nvSpPr>
        <p:spPr>
          <a:xfrm>
            <a:off x="762000" y="1066800"/>
            <a:ext cx="685800" cy="461665"/>
          </a:xfrm>
          <a:prstGeom prst="rect">
            <a:avLst/>
          </a:prstGeom>
          <a:noFill/>
        </p:spPr>
        <p:txBody>
          <a:bodyPr wrap="square" rtlCol="0">
            <a:spAutoFit/>
          </a:bodyPr>
          <a:lstStyle/>
          <a:p>
            <a:r>
              <a:rPr lang="en-US" sz="2400" b="1" dirty="0" smtClean="0">
                <a:solidFill>
                  <a:srgbClr val="000000"/>
                </a:solidFill>
                <a:latin typeface="Cambria" pitchFamily="18" charset="0"/>
              </a:rPr>
              <a:t>VD</a:t>
            </a:r>
            <a:endParaRPr lang="en-US" sz="2400" b="1" dirty="0">
              <a:solidFill>
                <a:srgbClr val="000000"/>
              </a:solidFill>
              <a:latin typeface="Cambria" pitchFamily="18" charset="0"/>
            </a:endParaRPr>
          </a:p>
        </p:txBody>
      </p:sp>
      <p:sp>
        <p:nvSpPr>
          <p:cNvPr id="22" name="TextBox 21"/>
          <p:cNvSpPr txBox="1"/>
          <p:nvPr/>
        </p:nvSpPr>
        <p:spPr>
          <a:xfrm>
            <a:off x="304800" y="1524000"/>
            <a:ext cx="3429000" cy="461665"/>
          </a:xfrm>
          <a:prstGeom prst="rect">
            <a:avLst/>
          </a:prstGeom>
          <a:noFill/>
        </p:spPr>
        <p:txBody>
          <a:bodyPr wrap="square" rtlCol="0">
            <a:spAutoFit/>
          </a:bodyPr>
          <a:lstStyle/>
          <a:p>
            <a:r>
              <a:rPr lang="en-US" sz="2400" dirty="0" smtClean="0">
                <a:solidFill>
                  <a:srgbClr val="000000"/>
                </a:solidFill>
                <a:latin typeface="Cambria" pitchFamily="18" charset="0"/>
              </a:rPr>
              <a:t>1. Mưa to gió lớn.</a:t>
            </a:r>
            <a:endParaRPr lang="en-US" sz="2400" dirty="0">
              <a:solidFill>
                <a:srgbClr val="000000"/>
              </a:solidFill>
              <a:latin typeface="Cambria" pitchFamily="18" charset="0"/>
            </a:endParaRPr>
          </a:p>
        </p:txBody>
      </p:sp>
      <p:sp>
        <p:nvSpPr>
          <p:cNvPr id="23" name="TextBox 22"/>
          <p:cNvSpPr txBox="1"/>
          <p:nvPr/>
        </p:nvSpPr>
        <p:spPr>
          <a:xfrm>
            <a:off x="304800" y="2971800"/>
            <a:ext cx="3429000" cy="461665"/>
          </a:xfrm>
          <a:prstGeom prst="rect">
            <a:avLst/>
          </a:prstGeom>
          <a:noFill/>
        </p:spPr>
        <p:txBody>
          <a:bodyPr wrap="square" rtlCol="0">
            <a:spAutoFit/>
          </a:bodyPr>
          <a:lstStyle/>
          <a:p>
            <a:r>
              <a:rPr lang="en-US" sz="2400" dirty="0" smtClean="0">
                <a:solidFill>
                  <a:srgbClr val="000000"/>
                </a:solidFill>
                <a:latin typeface="Cambria" pitchFamily="18" charset="0"/>
              </a:rPr>
              <a:t>2. Năm châu bốn bể.</a:t>
            </a:r>
            <a:endParaRPr lang="en-US" sz="2400" dirty="0">
              <a:solidFill>
                <a:srgbClr val="000000"/>
              </a:solidFill>
              <a:latin typeface="Cambria" pitchFamily="18" charset="0"/>
            </a:endParaRPr>
          </a:p>
        </p:txBody>
      </p:sp>
      <p:grpSp>
        <p:nvGrpSpPr>
          <p:cNvPr id="24" name="Group 56"/>
          <p:cNvGrpSpPr>
            <a:grpSpLocks/>
          </p:cNvGrpSpPr>
          <p:nvPr/>
        </p:nvGrpSpPr>
        <p:grpSpPr bwMode="auto">
          <a:xfrm>
            <a:off x="6371772" y="1052286"/>
            <a:ext cx="2637972" cy="2605314"/>
            <a:chOff x="3447" y="2273"/>
            <a:chExt cx="2048" cy="1927"/>
          </a:xfrm>
        </p:grpSpPr>
        <p:pic>
          <p:nvPicPr>
            <p:cNvPr id="28" name="Picture 35" descr="&amp;t=1&amp;usg=__D52JJRaMcIF6jguC-UGBTTBcSo8="/>
            <p:cNvPicPr>
              <a:picLocks noChangeAspect="1" noChangeArrowheads="1"/>
            </p:cNvPicPr>
            <p:nvPr/>
          </p:nvPicPr>
          <p:blipFill>
            <a:blip r:embed="rId4"/>
            <a:srcRect/>
            <a:stretch>
              <a:fillRect/>
            </a:stretch>
          </p:blipFill>
          <p:spPr bwMode="auto">
            <a:xfrm>
              <a:off x="3447" y="2273"/>
              <a:ext cx="2048" cy="1645"/>
            </a:xfrm>
            <a:prstGeom prst="rect">
              <a:avLst/>
            </a:prstGeom>
            <a:noFill/>
            <a:ln w="9525">
              <a:solidFill>
                <a:srgbClr val="969696"/>
              </a:solidFill>
              <a:miter lim="800000"/>
              <a:headEnd/>
              <a:tailEnd/>
            </a:ln>
          </p:spPr>
        </p:pic>
        <p:sp>
          <p:nvSpPr>
            <p:cNvPr id="29" name="Rectangle 52"/>
            <p:cNvSpPr>
              <a:spLocks noChangeArrowheads="1"/>
            </p:cNvSpPr>
            <p:nvPr/>
          </p:nvSpPr>
          <p:spPr bwMode="auto">
            <a:xfrm>
              <a:off x="3447" y="3861"/>
              <a:ext cx="2041" cy="339"/>
            </a:xfrm>
            <a:prstGeom prst="rect">
              <a:avLst/>
            </a:prstGeom>
            <a:solidFill>
              <a:srgbClr val="EAEAEA"/>
            </a:solidFill>
            <a:ln w="19050" algn="ctr">
              <a:solidFill>
                <a:srgbClr val="969696"/>
              </a:solidFill>
              <a:miter lim="800000"/>
              <a:headEnd/>
              <a:tailEnd/>
            </a:ln>
            <a:effectLst/>
          </p:spPr>
          <p:txBody>
            <a:bodyPr>
              <a:spAutoFit/>
            </a:bodyPr>
            <a:lstStyle/>
            <a:p>
              <a:pPr algn="ctr"/>
              <a:r>
                <a:rPr lang="en-US" sz="2800" b="0">
                  <a:solidFill>
                    <a:srgbClr val="000099"/>
                  </a:solidFill>
                  <a:latin typeface="Times New Roman" pitchFamily="18" charset="0"/>
                </a:rPr>
                <a:t>Mưa to gió lớn</a:t>
              </a:r>
            </a:p>
          </p:txBody>
        </p:sp>
      </p:grpSp>
      <p:grpSp>
        <p:nvGrpSpPr>
          <p:cNvPr id="30" name="Group 73"/>
          <p:cNvGrpSpPr>
            <a:grpSpLocks/>
          </p:cNvGrpSpPr>
          <p:nvPr/>
        </p:nvGrpSpPr>
        <p:grpSpPr bwMode="auto">
          <a:xfrm>
            <a:off x="6324599" y="3810000"/>
            <a:ext cx="2681515" cy="2286000"/>
            <a:chOff x="158" y="346"/>
            <a:chExt cx="1859" cy="1677"/>
          </a:xfrm>
        </p:grpSpPr>
        <p:pic>
          <p:nvPicPr>
            <p:cNvPr id="41" name="Picture 87" descr="1"/>
            <p:cNvPicPr>
              <a:picLocks noChangeAspect="1" noChangeArrowheads="1" noCrop="1"/>
            </p:cNvPicPr>
            <p:nvPr/>
          </p:nvPicPr>
          <p:blipFill>
            <a:blip r:embed="rId5"/>
            <a:srcRect/>
            <a:stretch>
              <a:fillRect/>
            </a:stretch>
          </p:blipFill>
          <p:spPr bwMode="auto">
            <a:xfrm>
              <a:off x="158" y="346"/>
              <a:ext cx="1859" cy="1519"/>
            </a:xfrm>
            <a:prstGeom prst="rect">
              <a:avLst/>
            </a:prstGeom>
            <a:solidFill>
              <a:srgbClr val="EAEAEA"/>
            </a:solidFill>
            <a:ln w="9525">
              <a:noFill/>
              <a:miter lim="800000"/>
              <a:headEnd/>
              <a:tailEnd/>
            </a:ln>
          </p:spPr>
        </p:pic>
        <p:sp>
          <p:nvSpPr>
            <p:cNvPr id="42" name="Rectangle 72"/>
            <p:cNvSpPr>
              <a:spLocks noChangeArrowheads="1"/>
            </p:cNvSpPr>
            <p:nvPr/>
          </p:nvSpPr>
          <p:spPr bwMode="auto">
            <a:xfrm>
              <a:off x="158" y="1706"/>
              <a:ext cx="1859" cy="317"/>
            </a:xfrm>
            <a:prstGeom prst="rect">
              <a:avLst/>
            </a:prstGeom>
            <a:solidFill>
              <a:srgbClr val="EAEAEA"/>
            </a:solidFill>
            <a:ln w="19050" algn="ctr">
              <a:solidFill>
                <a:srgbClr val="969696"/>
              </a:solidFill>
              <a:miter lim="800000"/>
              <a:headEnd/>
              <a:tailEnd/>
            </a:ln>
            <a:effectLst/>
          </p:spPr>
          <p:txBody>
            <a:bodyPr>
              <a:spAutoFit/>
            </a:bodyPr>
            <a:lstStyle/>
            <a:p>
              <a:pPr algn="ctr"/>
              <a:r>
                <a:rPr lang="en-US" sz="2800" b="0">
                  <a:solidFill>
                    <a:srgbClr val="000099"/>
                  </a:solidFill>
                  <a:latin typeface="Times New Roman" pitchFamily="18" charset="0"/>
                </a:rPr>
                <a:t>Năm châu bốn bể</a:t>
              </a:r>
            </a:p>
          </p:txBody>
        </p:sp>
      </p:grpSp>
      <p:pic>
        <p:nvPicPr>
          <p:cNvPr id="43" name="Picture 72" descr="j0293828"/>
          <p:cNvPicPr>
            <a:picLocks noChangeAspect="1" noChangeArrowheads="1"/>
          </p:cNvPicPr>
          <p:nvPr/>
        </p:nvPicPr>
        <p:blipFill>
          <a:blip r:embed="rId6"/>
          <a:srcRect/>
          <a:stretch>
            <a:fillRect/>
          </a:stretch>
        </p:blipFill>
        <p:spPr bwMode="auto">
          <a:xfrm>
            <a:off x="6384400" y="1152525"/>
            <a:ext cx="1319737" cy="981075"/>
          </a:xfrm>
          <a:prstGeom prst="rect">
            <a:avLst/>
          </a:prstGeom>
          <a:noFill/>
          <a:ln w="9525">
            <a:noFill/>
            <a:miter lim="800000"/>
            <a:headEnd/>
            <a:tailEnd/>
          </a:ln>
        </p:spPr>
      </p:pic>
      <p:pic>
        <p:nvPicPr>
          <p:cNvPr id="44" name="Picture 72" descr="j0293828"/>
          <p:cNvPicPr>
            <a:picLocks noChangeAspect="1" noChangeArrowheads="1"/>
          </p:cNvPicPr>
          <p:nvPr/>
        </p:nvPicPr>
        <p:blipFill>
          <a:blip r:embed="rId6"/>
          <a:srcRect/>
          <a:stretch>
            <a:fillRect/>
          </a:stretch>
        </p:blipFill>
        <p:spPr bwMode="auto">
          <a:xfrm>
            <a:off x="7849720" y="1066800"/>
            <a:ext cx="1141880" cy="1143000"/>
          </a:xfrm>
          <a:prstGeom prst="rect">
            <a:avLst/>
          </a:prstGeom>
          <a:noFill/>
          <a:ln w="9525">
            <a:noFill/>
            <a:miter lim="800000"/>
            <a:headEnd/>
            <a:tailEnd/>
          </a:ln>
        </p:spPr>
      </p:pic>
      <p:sp>
        <p:nvSpPr>
          <p:cNvPr id="45" name="TextBox 44"/>
          <p:cNvSpPr txBox="1"/>
          <p:nvPr/>
        </p:nvSpPr>
        <p:spPr>
          <a:xfrm>
            <a:off x="304800" y="2057400"/>
            <a:ext cx="5867400" cy="461665"/>
          </a:xfrm>
          <a:prstGeom prst="rect">
            <a:avLst/>
          </a:prstGeom>
          <a:noFill/>
        </p:spPr>
        <p:txBody>
          <a:bodyPr wrap="square" rtlCol="0">
            <a:spAutoFit/>
          </a:bodyPr>
          <a:lstStyle/>
          <a:p>
            <a:r>
              <a:rPr lang="en-US" sz="2400" dirty="0" smtClean="0">
                <a:solidFill>
                  <a:srgbClr val="000000"/>
                </a:solidFill>
                <a:latin typeface="Cambria" pitchFamily="18" charset="0"/>
                <a:sym typeface="Wingdings" pitchFamily="2" charset="2"/>
              </a:rPr>
              <a:t> Mưa gió với mức độ hơn bình thường.</a:t>
            </a:r>
            <a:endParaRPr lang="en-US" sz="2400" dirty="0">
              <a:solidFill>
                <a:srgbClr val="000000"/>
              </a:solidFill>
              <a:latin typeface="Cambria" pitchFamily="18" charset="0"/>
            </a:endParaRPr>
          </a:p>
        </p:txBody>
      </p:sp>
      <p:sp>
        <p:nvSpPr>
          <p:cNvPr id="46" name="TextBox 45"/>
          <p:cNvSpPr txBox="1"/>
          <p:nvPr/>
        </p:nvSpPr>
        <p:spPr>
          <a:xfrm>
            <a:off x="304800" y="3505200"/>
            <a:ext cx="5867400" cy="461665"/>
          </a:xfrm>
          <a:prstGeom prst="rect">
            <a:avLst/>
          </a:prstGeom>
          <a:noFill/>
        </p:spPr>
        <p:txBody>
          <a:bodyPr wrap="square" rtlCol="0">
            <a:spAutoFit/>
          </a:bodyPr>
          <a:lstStyle/>
          <a:p>
            <a:r>
              <a:rPr lang="en-US" sz="2400" dirty="0" smtClean="0">
                <a:solidFill>
                  <a:srgbClr val="000000"/>
                </a:solidFill>
                <a:latin typeface="Cambria" pitchFamily="18" charset="0"/>
                <a:sym typeface="Wingdings" pitchFamily="2" charset="2"/>
              </a:rPr>
              <a:t> Khắp mọi nơi, khắp thế giới.</a:t>
            </a:r>
            <a:endParaRPr lang="en-US" sz="2400" dirty="0">
              <a:solidFill>
                <a:srgbClr val="000000"/>
              </a:solidFill>
              <a:latin typeface="Cambria" pitchFamily="18" charset="0"/>
            </a:endParaRPr>
          </a:p>
        </p:txBody>
      </p:sp>
      <p:sp>
        <p:nvSpPr>
          <p:cNvPr id="47" name="TextBox 46"/>
          <p:cNvSpPr txBox="1"/>
          <p:nvPr/>
        </p:nvSpPr>
        <p:spPr>
          <a:xfrm>
            <a:off x="304800" y="4038600"/>
            <a:ext cx="5867400" cy="461665"/>
          </a:xfrm>
          <a:prstGeom prst="rect">
            <a:avLst/>
          </a:prstGeom>
          <a:noFill/>
        </p:spPr>
        <p:txBody>
          <a:bodyPr wrap="square" rtlCol="0">
            <a:spAutoFit/>
          </a:bodyPr>
          <a:lstStyle/>
          <a:p>
            <a:r>
              <a:rPr lang="en-US" sz="2400" dirty="0" smtClean="0">
                <a:solidFill>
                  <a:srgbClr val="000000"/>
                </a:solidFill>
                <a:latin typeface="Cambria" pitchFamily="18" charset="0"/>
                <a:sym typeface="Wingdings" pitchFamily="2" charset="2"/>
              </a:rPr>
              <a:t> </a:t>
            </a:r>
            <a:r>
              <a:rPr lang="en-US" sz="2400" i="1" dirty="0" smtClean="0">
                <a:solidFill>
                  <a:srgbClr val="000000"/>
                </a:solidFill>
                <a:latin typeface="Cambria" pitchFamily="18" charset="0"/>
                <a:sym typeface="Wingdings" pitchFamily="2" charset="2"/>
              </a:rPr>
              <a:t>Nghĩa đen</a:t>
            </a:r>
            <a:r>
              <a:rPr lang="en-US" sz="2400" dirty="0" smtClean="0">
                <a:solidFill>
                  <a:srgbClr val="000000"/>
                </a:solidFill>
                <a:latin typeface="Cambria" pitchFamily="18" charset="0"/>
                <a:sym typeface="Wingdings" pitchFamily="2" charset="2"/>
              </a:rPr>
              <a:t>.</a:t>
            </a:r>
            <a:endParaRPr lang="en-US" sz="2400"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3"/>
                                        </p:tgtEl>
                                      </p:cBhvr>
                                    </p:animEffect>
                                    <p:animScale>
                                      <p:cBhvr>
                                        <p:cTn id="7" dur="250" autoRev="1" fill="hold"/>
                                        <p:tgtEl>
                                          <p:spTgt spid="43"/>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44"/>
                                        </p:tgtEl>
                                      </p:cBhvr>
                                    </p:animEffect>
                                    <p:animScale>
                                      <p:cBhvr>
                                        <p:cTn id="11" dur="250" autoRev="1" fill="hold"/>
                                        <p:tgtEl>
                                          <p:spTgt spid="4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amond(i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diamond(in)">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amond(in)">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diamond(in)">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172200" cy="868363"/>
          </a:xfrm>
        </p:spPr>
        <p:txBody>
          <a:bodyPr/>
          <a:lstStyle/>
          <a:p>
            <a:r>
              <a:rPr lang="en-US" sz="3200" dirty="0" smtClean="0"/>
              <a:t>II – NGHĨA CỦA THÀNH NGỮ </a:t>
            </a:r>
            <a:endParaRPr lang="en-US" sz="3200" dirty="0"/>
          </a:p>
        </p:txBody>
      </p:sp>
      <p:pic>
        <p:nvPicPr>
          <p:cNvPr id="12" name="Picture 135" descr="Tay viÕt "/>
          <p:cNvPicPr>
            <a:picLocks noChangeAspect="1" noChangeArrowheads="1" noCrop="1"/>
          </p:cNvPicPr>
          <p:nvPr/>
        </p:nvPicPr>
        <p:blipFill>
          <a:blip r:embed="rId3"/>
          <a:srcRect/>
          <a:stretch>
            <a:fillRect/>
          </a:stretch>
        </p:blipFill>
        <p:spPr bwMode="auto">
          <a:xfrm rot="20198026">
            <a:off x="6091824" y="358877"/>
            <a:ext cx="762000" cy="508000"/>
          </a:xfrm>
          <a:prstGeom prst="rect">
            <a:avLst/>
          </a:prstGeom>
          <a:noFill/>
        </p:spPr>
      </p:pic>
      <p:sp>
        <p:nvSpPr>
          <p:cNvPr id="21" name="TextBox 20"/>
          <p:cNvSpPr txBox="1"/>
          <p:nvPr/>
        </p:nvSpPr>
        <p:spPr>
          <a:xfrm>
            <a:off x="762000" y="1066800"/>
            <a:ext cx="685800" cy="461665"/>
          </a:xfrm>
          <a:prstGeom prst="rect">
            <a:avLst/>
          </a:prstGeom>
          <a:noFill/>
        </p:spPr>
        <p:txBody>
          <a:bodyPr wrap="square" rtlCol="0">
            <a:spAutoFit/>
          </a:bodyPr>
          <a:lstStyle/>
          <a:p>
            <a:r>
              <a:rPr lang="en-US" sz="2400" b="1" dirty="0" smtClean="0">
                <a:solidFill>
                  <a:srgbClr val="000000"/>
                </a:solidFill>
                <a:latin typeface="Cambria" pitchFamily="18" charset="0"/>
              </a:rPr>
              <a:t>VD</a:t>
            </a:r>
            <a:endParaRPr lang="en-US" sz="2400" b="1" dirty="0">
              <a:solidFill>
                <a:srgbClr val="000000"/>
              </a:solidFill>
              <a:latin typeface="Cambria" pitchFamily="18" charset="0"/>
            </a:endParaRPr>
          </a:p>
        </p:txBody>
      </p:sp>
      <p:sp>
        <p:nvSpPr>
          <p:cNvPr id="22" name="TextBox 21"/>
          <p:cNvSpPr txBox="1"/>
          <p:nvPr/>
        </p:nvSpPr>
        <p:spPr>
          <a:xfrm>
            <a:off x="304800" y="1524000"/>
            <a:ext cx="3429000" cy="461665"/>
          </a:xfrm>
          <a:prstGeom prst="rect">
            <a:avLst/>
          </a:prstGeom>
          <a:noFill/>
        </p:spPr>
        <p:txBody>
          <a:bodyPr wrap="square" rtlCol="0">
            <a:spAutoFit/>
          </a:bodyPr>
          <a:lstStyle/>
          <a:p>
            <a:r>
              <a:rPr lang="en-US" sz="2400" dirty="0" smtClean="0">
                <a:solidFill>
                  <a:srgbClr val="000000"/>
                </a:solidFill>
                <a:latin typeface="Cambria" pitchFamily="18" charset="0"/>
              </a:rPr>
              <a:t>1. Nhanh như chớp.</a:t>
            </a:r>
            <a:endParaRPr lang="en-US" sz="2400" dirty="0">
              <a:solidFill>
                <a:srgbClr val="000000"/>
              </a:solidFill>
              <a:latin typeface="Cambria" pitchFamily="18" charset="0"/>
            </a:endParaRPr>
          </a:p>
        </p:txBody>
      </p:sp>
      <p:sp>
        <p:nvSpPr>
          <p:cNvPr id="23" name="TextBox 22"/>
          <p:cNvSpPr txBox="1"/>
          <p:nvPr/>
        </p:nvSpPr>
        <p:spPr>
          <a:xfrm>
            <a:off x="304800" y="2971800"/>
            <a:ext cx="3429000" cy="461665"/>
          </a:xfrm>
          <a:prstGeom prst="rect">
            <a:avLst/>
          </a:prstGeom>
          <a:noFill/>
        </p:spPr>
        <p:txBody>
          <a:bodyPr wrap="square" rtlCol="0">
            <a:spAutoFit/>
          </a:bodyPr>
          <a:lstStyle/>
          <a:p>
            <a:r>
              <a:rPr lang="en-US" sz="2400" dirty="0" smtClean="0">
                <a:solidFill>
                  <a:srgbClr val="000000"/>
                </a:solidFill>
                <a:latin typeface="Cambria" pitchFamily="18" charset="0"/>
              </a:rPr>
              <a:t>2. Chuột sa chĩnh gạo.</a:t>
            </a:r>
            <a:endParaRPr lang="en-US" sz="2400" dirty="0">
              <a:solidFill>
                <a:srgbClr val="000000"/>
              </a:solidFill>
              <a:latin typeface="Cambria" pitchFamily="18" charset="0"/>
            </a:endParaRPr>
          </a:p>
        </p:txBody>
      </p:sp>
      <p:sp>
        <p:nvSpPr>
          <p:cNvPr id="45" name="TextBox 44"/>
          <p:cNvSpPr txBox="1"/>
          <p:nvPr/>
        </p:nvSpPr>
        <p:spPr>
          <a:xfrm>
            <a:off x="304800" y="2057400"/>
            <a:ext cx="5867400" cy="461665"/>
          </a:xfrm>
          <a:prstGeom prst="rect">
            <a:avLst/>
          </a:prstGeom>
          <a:noFill/>
        </p:spPr>
        <p:txBody>
          <a:bodyPr wrap="square" rtlCol="0">
            <a:spAutoFit/>
          </a:bodyPr>
          <a:lstStyle/>
          <a:p>
            <a:r>
              <a:rPr lang="en-US" sz="2400" dirty="0" smtClean="0">
                <a:solidFill>
                  <a:srgbClr val="000000"/>
                </a:solidFill>
                <a:latin typeface="Cambria" pitchFamily="18" charset="0"/>
                <a:sym typeface="Wingdings" pitchFamily="2" charset="2"/>
              </a:rPr>
              <a:t> Nhanh, mau lẹ.</a:t>
            </a:r>
            <a:endParaRPr lang="en-US" sz="2400" dirty="0">
              <a:solidFill>
                <a:srgbClr val="000000"/>
              </a:solidFill>
              <a:latin typeface="Cambria" pitchFamily="18" charset="0"/>
            </a:endParaRPr>
          </a:p>
        </p:txBody>
      </p:sp>
      <p:sp>
        <p:nvSpPr>
          <p:cNvPr id="46" name="TextBox 45"/>
          <p:cNvSpPr txBox="1"/>
          <p:nvPr/>
        </p:nvSpPr>
        <p:spPr>
          <a:xfrm>
            <a:off x="304800" y="3505200"/>
            <a:ext cx="5867400" cy="461665"/>
          </a:xfrm>
          <a:prstGeom prst="rect">
            <a:avLst/>
          </a:prstGeom>
          <a:noFill/>
        </p:spPr>
        <p:txBody>
          <a:bodyPr wrap="square" rtlCol="0">
            <a:spAutoFit/>
          </a:bodyPr>
          <a:lstStyle/>
          <a:p>
            <a:r>
              <a:rPr lang="en-US" sz="2400" dirty="0" smtClean="0">
                <a:solidFill>
                  <a:srgbClr val="000000"/>
                </a:solidFill>
                <a:latin typeface="Cambria" pitchFamily="18" charset="0"/>
                <a:sym typeface="Wingdings" pitchFamily="2" charset="2"/>
              </a:rPr>
              <a:t> May mắn.</a:t>
            </a:r>
            <a:endParaRPr lang="en-US" sz="2400" dirty="0">
              <a:solidFill>
                <a:srgbClr val="000000"/>
              </a:solidFill>
              <a:latin typeface="Cambria" pitchFamily="18" charset="0"/>
            </a:endParaRPr>
          </a:p>
        </p:txBody>
      </p:sp>
      <p:sp>
        <p:nvSpPr>
          <p:cNvPr id="47" name="TextBox 46"/>
          <p:cNvSpPr txBox="1"/>
          <p:nvPr/>
        </p:nvSpPr>
        <p:spPr>
          <a:xfrm>
            <a:off x="304800" y="4038600"/>
            <a:ext cx="5867400" cy="461665"/>
          </a:xfrm>
          <a:prstGeom prst="rect">
            <a:avLst/>
          </a:prstGeom>
          <a:noFill/>
        </p:spPr>
        <p:txBody>
          <a:bodyPr wrap="square" rtlCol="0">
            <a:spAutoFit/>
          </a:bodyPr>
          <a:lstStyle/>
          <a:p>
            <a:r>
              <a:rPr lang="en-US" sz="2400" dirty="0" smtClean="0">
                <a:solidFill>
                  <a:srgbClr val="000000"/>
                </a:solidFill>
                <a:latin typeface="Cambria" pitchFamily="18" charset="0"/>
                <a:sym typeface="Wingdings" pitchFamily="2" charset="2"/>
              </a:rPr>
              <a:t> </a:t>
            </a:r>
            <a:r>
              <a:rPr lang="en-US" sz="2400" i="1" dirty="0" smtClean="0">
                <a:solidFill>
                  <a:srgbClr val="000000"/>
                </a:solidFill>
                <a:latin typeface="Cambria" pitchFamily="18" charset="0"/>
                <a:sym typeface="Wingdings" pitchFamily="2" charset="2"/>
              </a:rPr>
              <a:t>Nghĩa chuyển</a:t>
            </a:r>
            <a:r>
              <a:rPr lang="en-US" sz="2400" dirty="0" smtClean="0">
                <a:solidFill>
                  <a:srgbClr val="000000"/>
                </a:solidFill>
                <a:latin typeface="Cambria" pitchFamily="18" charset="0"/>
                <a:sym typeface="Wingdings" pitchFamily="2" charset="2"/>
              </a:rPr>
              <a:t>.</a:t>
            </a:r>
            <a:endParaRPr lang="en-US" sz="2400" dirty="0">
              <a:solidFill>
                <a:srgbClr val="000000"/>
              </a:solidFill>
              <a:latin typeface="Cambria" pitchFamily="18" charset="0"/>
            </a:endParaRPr>
          </a:p>
        </p:txBody>
      </p:sp>
      <p:grpSp>
        <p:nvGrpSpPr>
          <p:cNvPr id="19" name="Group 62"/>
          <p:cNvGrpSpPr>
            <a:grpSpLocks/>
          </p:cNvGrpSpPr>
          <p:nvPr/>
        </p:nvGrpSpPr>
        <p:grpSpPr bwMode="auto">
          <a:xfrm>
            <a:off x="6092370" y="1143000"/>
            <a:ext cx="2949575" cy="2159000"/>
            <a:chOff x="3674" y="346"/>
            <a:chExt cx="2086" cy="1926"/>
          </a:xfrm>
        </p:grpSpPr>
        <p:sp>
          <p:nvSpPr>
            <p:cNvPr id="20" name="Rectangle 51"/>
            <p:cNvSpPr>
              <a:spLocks noChangeArrowheads="1"/>
            </p:cNvSpPr>
            <p:nvPr/>
          </p:nvSpPr>
          <p:spPr bwMode="auto">
            <a:xfrm>
              <a:off x="3674" y="1933"/>
              <a:ext cx="2086" cy="339"/>
            </a:xfrm>
            <a:prstGeom prst="rect">
              <a:avLst/>
            </a:prstGeom>
            <a:solidFill>
              <a:srgbClr val="EAEAEA"/>
            </a:solidFill>
            <a:ln w="19050" algn="ctr">
              <a:solidFill>
                <a:srgbClr val="969696"/>
              </a:solidFill>
              <a:miter lim="800000"/>
              <a:headEnd/>
              <a:tailEnd/>
            </a:ln>
            <a:effectLst/>
          </p:spPr>
          <p:txBody>
            <a:bodyPr>
              <a:spAutoFit/>
            </a:bodyPr>
            <a:lstStyle/>
            <a:p>
              <a:pPr algn="ctr"/>
              <a:r>
                <a:rPr lang="en-US" sz="2800" b="0">
                  <a:solidFill>
                    <a:srgbClr val="000099"/>
                  </a:solidFill>
                  <a:latin typeface="Times New Roman" pitchFamily="18" charset="0"/>
                </a:rPr>
                <a:t>Nhanh như chớp</a:t>
              </a:r>
            </a:p>
          </p:txBody>
        </p:sp>
        <p:grpSp>
          <p:nvGrpSpPr>
            <p:cNvPr id="24" name="Group 59"/>
            <p:cNvGrpSpPr>
              <a:grpSpLocks/>
            </p:cNvGrpSpPr>
            <p:nvPr/>
          </p:nvGrpSpPr>
          <p:grpSpPr bwMode="auto">
            <a:xfrm>
              <a:off x="3674" y="346"/>
              <a:ext cx="2086" cy="1588"/>
              <a:chOff x="960" y="672"/>
              <a:chExt cx="2919" cy="2733"/>
            </a:xfrm>
          </p:grpSpPr>
          <p:pic>
            <p:nvPicPr>
              <p:cNvPr id="25" name="Picture 60" descr="Storm-01-june[1]"/>
              <p:cNvPicPr>
                <a:picLocks noChangeAspect="1" noChangeArrowheads="1"/>
              </p:cNvPicPr>
              <p:nvPr/>
            </p:nvPicPr>
            <p:blipFill>
              <a:blip r:embed="rId4"/>
              <a:srcRect/>
              <a:stretch>
                <a:fillRect/>
              </a:stretch>
            </p:blipFill>
            <p:spPr bwMode="auto">
              <a:xfrm>
                <a:off x="960" y="672"/>
                <a:ext cx="2919" cy="2733"/>
              </a:xfrm>
              <a:prstGeom prst="rect">
                <a:avLst/>
              </a:prstGeom>
              <a:noFill/>
            </p:spPr>
          </p:pic>
          <p:pic>
            <p:nvPicPr>
              <p:cNvPr id="26" name="Picture 61" descr="Storm-03-june[1]"/>
              <p:cNvPicPr>
                <a:picLocks noChangeAspect="1" noChangeArrowheads="1" noCrop="1"/>
              </p:cNvPicPr>
              <p:nvPr/>
            </p:nvPicPr>
            <p:blipFill>
              <a:blip r:embed="rId5"/>
              <a:srcRect/>
              <a:stretch>
                <a:fillRect/>
              </a:stretch>
            </p:blipFill>
            <p:spPr bwMode="auto">
              <a:xfrm>
                <a:off x="2544" y="912"/>
                <a:ext cx="1091" cy="2160"/>
              </a:xfrm>
              <a:prstGeom prst="rect">
                <a:avLst/>
              </a:prstGeom>
              <a:noFill/>
            </p:spPr>
          </p:pic>
        </p:grpSp>
      </p:grpSp>
      <p:sp>
        <p:nvSpPr>
          <p:cNvPr id="27" name="Rectangle 66"/>
          <p:cNvSpPr>
            <a:spLocks noChangeArrowheads="1"/>
          </p:cNvSpPr>
          <p:nvPr/>
        </p:nvSpPr>
        <p:spPr bwMode="auto">
          <a:xfrm>
            <a:off x="5468256" y="5574210"/>
            <a:ext cx="3559175" cy="523220"/>
          </a:xfrm>
          <a:prstGeom prst="rect">
            <a:avLst/>
          </a:prstGeom>
          <a:solidFill>
            <a:srgbClr val="EAEAEA"/>
          </a:solidFill>
          <a:ln w="19050" algn="ctr">
            <a:solidFill>
              <a:srgbClr val="969696"/>
            </a:solidFill>
            <a:miter lim="800000"/>
            <a:headEnd/>
            <a:tailEnd/>
          </a:ln>
          <a:effectLst/>
        </p:spPr>
        <p:txBody>
          <a:bodyPr wrap="square">
            <a:spAutoFit/>
          </a:bodyPr>
          <a:lstStyle/>
          <a:p>
            <a:pPr algn="ctr"/>
            <a:r>
              <a:rPr lang="en-US" sz="2800" b="0">
                <a:solidFill>
                  <a:srgbClr val="000099"/>
                </a:solidFill>
                <a:latin typeface="Times New Roman" pitchFamily="18" charset="0"/>
              </a:rPr>
              <a:t>Chuột sa chĩnh gạo</a:t>
            </a:r>
          </a:p>
        </p:txBody>
      </p:sp>
      <p:pic>
        <p:nvPicPr>
          <p:cNvPr id="30" name="Picture 2" descr="36"/>
          <p:cNvPicPr>
            <a:picLocks noChangeAspect="1" noChangeArrowheads="1"/>
          </p:cNvPicPr>
          <p:nvPr/>
        </p:nvPicPr>
        <p:blipFill>
          <a:blip r:embed="rId6">
            <a:lum bright="6000"/>
          </a:blip>
          <a:srcRect l="3041" r="2661" b="2780"/>
          <a:stretch>
            <a:fillRect/>
          </a:stretch>
        </p:blipFill>
        <p:spPr bwMode="auto">
          <a:xfrm>
            <a:off x="5468256" y="3657600"/>
            <a:ext cx="3559175" cy="1899882"/>
          </a:xfrm>
          <a:prstGeom prst="rect">
            <a:avLst/>
          </a:prstGeom>
          <a:noFill/>
          <a:ln w="9525">
            <a:solidFill>
              <a:srgbClr val="969696"/>
            </a:solidFill>
            <a:miter lim="800000"/>
            <a:headEnd/>
            <a:tailEnd/>
          </a:ln>
        </p:spPr>
      </p:pic>
      <p:pic>
        <p:nvPicPr>
          <p:cNvPr id="31" name="Picture 4" descr="Mouse-02-june[1]"/>
          <p:cNvPicPr>
            <a:picLocks noChangeAspect="1" noChangeArrowheads="1" noCrop="1"/>
          </p:cNvPicPr>
          <p:nvPr/>
        </p:nvPicPr>
        <p:blipFill>
          <a:blip r:embed="rId7"/>
          <a:srcRect/>
          <a:stretch>
            <a:fillRect/>
          </a:stretch>
        </p:blipFill>
        <p:spPr bwMode="auto">
          <a:xfrm>
            <a:off x="6704486" y="3633173"/>
            <a:ext cx="1144114" cy="9388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amond(i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amond(in)">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amond(in)">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172200" cy="868363"/>
          </a:xfrm>
        </p:spPr>
        <p:txBody>
          <a:bodyPr/>
          <a:lstStyle/>
          <a:p>
            <a:r>
              <a:rPr lang="en-US" sz="3200" dirty="0" smtClean="0"/>
              <a:t>II – NGHĨA CỦA THÀNH NGỮ </a:t>
            </a:r>
            <a:endParaRPr lang="en-US" sz="3200" dirty="0"/>
          </a:p>
        </p:txBody>
      </p:sp>
      <p:pic>
        <p:nvPicPr>
          <p:cNvPr id="12" name="Picture 135" descr="Tay viÕt "/>
          <p:cNvPicPr>
            <a:picLocks noChangeAspect="1" noChangeArrowheads="1" noCrop="1"/>
          </p:cNvPicPr>
          <p:nvPr/>
        </p:nvPicPr>
        <p:blipFill>
          <a:blip r:embed="rId3"/>
          <a:srcRect/>
          <a:stretch>
            <a:fillRect/>
          </a:stretch>
        </p:blipFill>
        <p:spPr bwMode="auto">
          <a:xfrm rot="20198026">
            <a:off x="6091824" y="358877"/>
            <a:ext cx="762000" cy="508000"/>
          </a:xfrm>
          <a:prstGeom prst="rect">
            <a:avLst/>
          </a:prstGeom>
          <a:noFill/>
        </p:spPr>
      </p:pic>
      <p:sp>
        <p:nvSpPr>
          <p:cNvPr id="19" name="Text Box 70"/>
          <p:cNvSpPr txBox="1">
            <a:spLocks noChangeArrowheads="1"/>
          </p:cNvSpPr>
          <p:nvPr/>
        </p:nvSpPr>
        <p:spPr bwMode="auto">
          <a:xfrm>
            <a:off x="228600" y="1295400"/>
            <a:ext cx="6934200" cy="480131"/>
          </a:xfrm>
          <a:prstGeom prst="rect">
            <a:avLst/>
          </a:prstGeom>
          <a:noFill/>
          <a:ln w="9525">
            <a:noFill/>
            <a:miter lim="800000"/>
            <a:headEnd/>
            <a:tailEnd/>
          </a:ln>
          <a:effectLst/>
        </p:spPr>
        <p:txBody>
          <a:bodyPr wrap="square">
            <a:spAutoFit/>
          </a:bodyPr>
          <a:lstStyle/>
          <a:p>
            <a:pPr algn="just" eaLnBrk="1" hangingPunct="1">
              <a:lnSpc>
                <a:spcPct val="90000"/>
              </a:lnSpc>
            </a:pPr>
            <a:r>
              <a:rPr lang="en-US" sz="2800" b="0" dirty="0">
                <a:solidFill>
                  <a:srgbClr val="000000"/>
                </a:solidFill>
                <a:latin typeface="Cambria" pitchFamily="18" charset="0"/>
              </a:rPr>
              <a:t> - Bắt nguồn trực tiếp từ nghĩa đen.</a:t>
            </a:r>
            <a:endParaRPr lang="vi-VN" sz="2800" b="0" dirty="0">
              <a:solidFill>
                <a:srgbClr val="000000"/>
              </a:solidFill>
              <a:latin typeface="Cambria" pitchFamily="18" charset="0"/>
            </a:endParaRPr>
          </a:p>
        </p:txBody>
      </p:sp>
      <p:sp>
        <p:nvSpPr>
          <p:cNvPr id="24" name="Text Box 71"/>
          <p:cNvSpPr txBox="1">
            <a:spLocks noChangeArrowheads="1"/>
          </p:cNvSpPr>
          <p:nvPr/>
        </p:nvSpPr>
        <p:spPr bwMode="auto">
          <a:xfrm>
            <a:off x="257628" y="1943100"/>
            <a:ext cx="6858000" cy="480131"/>
          </a:xfrm>
          <a:prstGeom prst="rect">
            <a:avLst/>
          </a:prstGeom>
          <a:noFill/>
          <a:ln w="9525">
            <a:noFill/>
            <a:miter lim="800000"/>
            <a:headEnd/>
            <a:tailEnd/>
          </a:ln>
          <a:effectLst/>
        </p:spPr>
        <p:txBody>
          <a:bodyPr wrap="square">
            <a:spAutoFit/>
          </a:bodyPr>
          <a:lstStyle/>
          <a:p>
            <a:pPr algn="just" eaLnBrk="1" hangingPunct="1">
              <a:lnSpc>
                <a:spcPct val="90000"/>
              </a:lnSpc>
            </a:pPr>
            <a:r>
              <a:rPr lang="en-US" sz="2800" b="0" dirty="0">
                <a:solidFill>
                  <a:srgbClr val="000000"/>
                </a:solidFill>
                <a:latin typeface="Cambria" pitchFamily="18" charset="0"/>
              </a:rPr>
              <a:t> - Thông qua một số phép chuyển nghĩa.</a:t>
            </a:r>
            <a:endParaRPr lang="vi-VN" sz="2800" b="0"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
                                        </p:tgtEl>
                                        <p:attrNameLst>
                                          <p:attrName>style.visibility</p:attrName>
                                        </p:attrNameLst>
                                      </p:cBhvr>
                                      <p:to>
                                        <p:strVal val="visible"/>
                                      </p:to>
                                    </p:set>
                                    <p:anim calcmode="discrete" valueType="clr">
                                      <p:cBhvr override="childStyle">
                                        <p:cTn id="1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
                                        </p:tgtEl>
                                        <p:attrNameLst>
                                          <p:attrName>fillcolor</p:attrName>
                                        </p:attrNameLst>
                                      </p:cBhvr>
                                      <p:tavLst>
                                        <p:tav tm="0">
                                          <p:val>
                                            <p:clrVal>
                                              <a:schemeClr val="accent2"/>
                                            </p:clrVal>
                                          </p:val>
                                        </p:tav>
                                        <p:tav tm="50000">
                                          <p:val>
                                            <p:clrVal>
                                              <a:schemeClr val="hlink"/>
                                            </p:clrVal>
                                          </p:val>
                                        </p:tav>
                                      </p:tavLst>
                                    </p:anim>
                                    <p:set>
                                      <p:cBhvr>
                                        <p:cTn id="16"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172200" cy="868363"/>
          </a:xfrm>
        </p:spPr>
        <p:txBody>
          <a:bodyPr/>
          <a:lstStyle/>
          <a:p>
            <a:r>
              <a:rPr lang="en-US" sz="3200" dirty="0" smtClean="0"/>
              <a:t>BÀI TẬP NHANH</a:t>
            </a:r>
            <a:endParaRPr lang="en-US" sz="3200" dirty="0"/>
          </a:p>
        </p:txBody>
      </p:sp>
      <p:sp>
        <p:nvSpPr>
          <p:cNvPr id="7" name="WordArt 24"/>
          <p:cNvSpPr>
            <a:spLocks noChangeArrowheads="1" noChangeShapeType="1" noTextEdit="1"/>
          </p:cNvSpPr>
          <p:nvPr/>
        </p:nvSpPr>
        <p:spPr bwMode="auto">
          <a:xfrm>
            <a:off x="152400" y="1219200"/>
            <a:ext cx="5162550" cy="720725"/>
          </a:xfrm>
          <a:prstGeom prst="rect">
            <a:avLst/>
          </a:prstGeom>
        </p:spPr>
        <p:txBody>
          <a:bodyPr wrap="none" fromWordArt="1">
            <a:prstTxWarp prst="textPlain">
              <a:avLst>
                <a:gd name="adj" fmla="val 50000"/>
              </a:avLst>
            </a:prstTxWarp>
          </a:bodyPr>
          <a:lstStyle/>
          <a:p>
            <a:pPr algn="ctr"/>
            <a:r>
              <a:rPr lang="en-US" sz="3600" kern="10" dirty="0">
                <a:ln w="9525">
                  <a:solidFill>
                    <a:srgbClr val="800080"/>
                  </a:solidFill>
                  <a:round/>
                  <a:headEnd/>
                  <a:tailEnd/>
                </a:ln>
                <a:solidFill>
                  <a:srgbClr val="0000FF"/>
                </a:solidFill>
                <a:latin typeface="Times New Roman"/>
                <a:cs typeface="Times New Roman"/>
              </a:rPr>
              <a:t>Sắp xếp các thành ngữ sau vào bảng phân loại:</a:t>
            </a:r>
          </a:p>
        </p:txBody>
      </p:sp>
      <p:sp>
        <p:nvSpPr>
          <p:cNvPr id="8" name="Text Box 41" descr="Shingle"/>
          <p:cNvSpPr txBox="1">
            <a:spLocks noChangeArrowheads="1"/>
          </p:cNvSpPr>
          <p:nvPr/>
        </p:nvSpPr>
        <p:spPr bwMode="auto">
          <a:xfrm>
            <a:off x="5434692" y="1295400"/>
            <a:ext cx="3600450" cy="519112"/>
          </a:xfrm>
          <a:prstGeom prst="rect">
            <a:avLst/>
          </a:prstGeom>
          <a:noFill/>
          <a:ln w="19050" algn="ctr">
            <a:noFill/>
            <a:miter lim="800000"/>
            <a:headEnd/>
            <a:tailEnd/>
          </a:ln>
          <a:effectLst/>
        </p:spPr>
        <p:txBody>
          <a:bodyPr>
            <a:spAutoFit/>
          </a:bodyPr>
          <a:lstStyle/>
          <a:p>
            <a:pPr algn="just">
              <a:spcBef>
                <a:spcPct val="50000"/>
              </a:spcBef>
            </a:pPr>
            <a:r>
              <a:rPr lang="en-US" sz="2800" b="0" dirty="0">
                <a:solidFill>
                  <a:srgbClr val="000000"/>
                </a:solidFill>
                <a:latin typeface="Cambria" pitchFamily="18" charset="0"/>
              </a:rPr>
              <a:t>1. Ếch ngồi đáy giếng</a:t>
            </a:r>
          </a:p>
        </p:txBody>
      </p:sp>
      <p:sp>
        <p:nvSpPr>
          <p:cNvPr id="9" name="Text Box 43" descr="Shingle"/>
          <p:cNvSpPr txBox="1">
            <a:spLocks noChangeArrowheads="1"/>
          </p:cNvSpPr>
          <p:nvPr/>
        </p:nvSpPr>
        <p:spPr bwMode="auto">
          <a:xfrm>
            <a:off x="5434692" y="1766887"/>
            <a:ext cx="3600450" cy="519113"/>
          </a:xfrm>
          <a:prstGeom prst="rect">
            <a:avLst/>
          </a:prstGeom>
          <a:noFill/>
          <a:ln w="19050" algn="ctr">
            <a:noFill/>
            <a:miter lim="800000"/>
            <a:headEnd/>
            <a:tailEnd/>
          </a:ln>
          <a:effectLst/>
        </p:spPr>
        <p:txBody>
          <a:bodyPr>
            <a:spAutoFit/>
          </a:bodyPr>
          <a:lstStyle/>
          <a:p>
            <a:pPr algn="just">
              <a:spcBef>
                <a:spcPct val="50000"/>
              </a:spcBef>
            </a:pPr>
            <a:r>
              <a:rPr lang="en-US" sz="2800" b="0" dirty="0">
                <a:solidFill>
                  <a:srgbClr val="000000"/>
                </a:solidFill>
                <a:latin typeface="Cambria" pitchFamily="18" charset="0"/>
              </a:rPr>
              <a:t>2. Mẹ góa con côi</a:t>
            </a:r>
          </a:p>
        </p:txBody>
      </p:sp>
      <p:sp>
        <p:nvSpPr>
          <p:cNvPr id="10" name="Text Box 44" descr="Shingle"/>
          <p:cNvSpPr txBox="1">
            <a:spLocks noChangeArrowheads="1"/>
          </p:cNvSpPr>
          <p:nvPr/>
        </p:nvSpPr>
        <p:spPr bwMode="auto">
          <a:xfrm>
            <a:off x="5434692" y="2300287"/>
            <a:ext cx="3600450" cy="519113"/>
          </a:xfrm>
          <a:prstGeom prst="rect">
            <a:avLst/>
          </a:prstGeom>
          <a:noFill/>
          <a:ln w="19050" algn="ctr">
            <a:noFill/>
            <a:miter lim="800000"/>
            <a:headEnd/>
            <a:tailEnd/>
          </a:ln>
          <a:effectLst/>
        </p:spPr>
        <p:txBody>
          <a:bodyPr>
            <a:spAutoFit/>
          </a:bodyPr>
          <a:lstStyle/>
          <a:p>
            <a:pPr algn="just">
              <a:spcBef>
                <a:spcPct val="50000"/>
              </a:spcBef>
            </a:pPr>
            <a:r>
              <a:rPr lang="en-US" sz="2800" b="0" dirty="0">
                <a:solidFill>
                  <a:srgbClr val="000000"/>
                </a:solidFill>
                <a:latin typeface="Cambria" pitchFamily="18" charset="0"/>
              </a:rPr>
              <a:t>3. Tham sống sợ chết</a:t>
            </a:r>
          </a:p>
        </p:txBody>
      </p:sp>
      <p:sp>
        <p:nvSpPr>
          <p:cNvPr id="11" name="Text Box 45" descr="Shingle"/>
          <p:cNvSpPr txBox="1">
            <a:spLocks noChangeArrowheads="1"/>
          </p:cNvSpPr>
          <p:nvPr/>
        </p:nvSpPr>
        <p:spPr bwMode="auto">
          <a:xfrm>
            <a:off x="5434692" y="2833687"/>
            <a:ext cx="3600450" cy="519113"/>
          </a:xfrm>
          <a:prstGeom prst="rect">
            <a:avLst/>
          </a:prstGeom>
          <a:noFill/>
          <a:ln w="19050" algn="ctr">
            <a:noFill/>
            <a:miter lim="800000"/>
            <a:headEnd/>
            <a:tailEnd/>
          </a:ln>
          <a:effectLst/>
        </p:spPr>
        <p:txBody>
          <a:bodyPr>
            <a:spAutoFit/>
          </a:bodyPr>
          <a:lstStyle/>
          <a:p>
            <a:pPr algn="just">
              <a:spcBef>
                <a:spcPct val="50000"/>
              </a:spcBef>
            </a:pPr>
            <a:r>
              <a:rPr lang="en-US" sz="2800" b="0" dirty="0">
                <a:solidFill>
                  <a:srgbClr val="000000"/>
                </a:solidFill>
                <a:latin typeface="Cambria" pitchFamily="18" charset="0"/>
              </a:rPr>
              <a:t>4. Rán sành ra mỡ</a:t>
            </a:r>
          </a:p>
        </p:txBody>
      </p:sp>
      <p:grpSp>
        <p:nvGrpSpPr>
          <p:cNvPr id="13" name="Group 53"/>
          <p:cNvGrpSpPr>
            <a:grpSpLocks/>
          </p:cNvGrpSpPr>
          <p:nvPr/>
        </p:nvGrpSpPr>
        <p:grpSpPr bwMode="auto">
          <a:xfrm>
            <a:off x="457200" y="4267200"/>
            <a:ext cx="4319587" cy="1560513"/>
            <a:chOff x="-1656" y="2754"/>
            <a:chExt cx="3062" cy="983"/>
          </a:xfrm>
        </p:grpSpPr>
        <p:sp>
          <p:nvSpPr>
            <p:cNvPr id="14" name="Rectangle 36"/>
            <p:cNvSpPr>
              <a:spLocks noChangeArrowheads="1"/>
            </p:cNvSpPr>
            <p:nvPr/>
          </p:nvSpPr>
          <p:spPr bwMode="auto">
            <a:xfrm>
              <a:off x="-1656" y="2754"/>
              <a:ext cx="3062" cy="281"/>
            </a:xfrm>
            <a:prstGeom prst="rect">
              <a:avLst/>
            </a:prstGeom>
            <a:solidFill>
              <a:srgbClr val="CCFFCC"/>
            </a:solidFill>
            <a:ln w="19050" algn="ctr">
              <a:solidFill>
                <a:srgbClr val="66FF33"/>
              </a:solidFill>
              <a:miter lim="800000"/>
              <a:headEnd/>
              <a:tailEnd/>
            </a:ln>
            <a:effectLst/>
          </p:spPr>
          <p:txBody>
            <a:bodyPr>
              <a:spAutoFit/>
            </a:bodyPr>
            <a:lstStyle/>
            <a:p>
              <a:pPr algn="ctr"/>
              <a:r>
                <a:rPr lang="en-US" sz="2200">
                  <a:solidFill>
                    <a:srgbClr val="FF0000"/>
                  </a:solidFill>
                  <a:latin typeface="Times New Roman" pitchFamily="18" charset="0"/>
                </a:rPr>
                <a:t>HIỂU THEO NGHĨA CHUYỂN</a:t>
              </a:r>
            </a:p>
          </p:txBody>
        </p:sp>
        <p:sp>
          <p:nvSpPr>
            <p:cNvPr id="15" name="Rectangle 38"/>
            <p:cNvSpPr>
              <a:spLocks noChangeArrowheads="1"/>
            </p:cNvSpPr>
            <p:nvPr/>
          </p:nvSpPr>
          <p:spPr bwMode="auto">
            <a:xfrm>
              <a:off x="-1656" y="3067"/>
              <a:ext cx="3062" cy="339"/>
            </a:xfrm>
            <a:prstGeom prst="rect">
              <a:avLst/>
            </a:prstGeom>
            <a:solidFill>
              <a:srgbClr val="FFCCFF"/>
            </a:solidFill>
            <a:ln w="19050" algn="ctr">
              <a:solidFill>
                <a:schemeClr val="folHlink"/>
              </a:solidFill>
              <a:miter lim="800000"/>
              <a:headEnd/>
              <a:tailEnd/>
            </a:ln>
            <a:effectLst/>
          </p:spPr>
          <p:txBody>
            <a:bodyPr>
              <a:spAutoFit/>
            </a:bodyPr>
            <a:lstStyle/>
            <a:p>
              <a:pPr algn="ctr"/>
              <a:endParaRPr lang="en-US" sz="2800" b="0">
                <a:latin typeface="Times New Roman" pitchFamily="18" charset="0"/>
              </a:endParaRPr>
            </a:p>
          </p:txBody>
        </p:sp>
        <p:sp>
          <p:nvSpPr>
            <p:cNvPr id="16" name="Rectangle 39"/>
            <p:cNvSpPr>
              <a:spLocks noChangeArrowheads="1"/>
            </p:cNvSpPr>
            <p:nvPr/>
          </p:nvSpPr>
          <p:spPr bwMode="auto">
            <a:xfrm>
              <a:off x="-1656" y="3398"/>
              <a:ext cx="3062" cy="339"/>
            </a:xfrm>
            <a:prstGeom prst="rect">
              <a:avLst/>
            </a:prstGeom>
            <a:solidFill>
              <a:srgbClr val="FFCCFF"/>
            </a:solidFill>
            <a:ln w="19050" algn="ctr">
              <a:solidFill>
                <a:schemeClr val="folHlink"/>
              </a:solidFill>
              <a:miter lim="800000"/>
              <a:headEnd/>
              <a:tailEnd/>
            </a:ln>
            <a:effectLst/>
          </p:spPr>
          <p:txBody>
            <a:bodyPr>
              <a:spAutoFit/>
            </a:bodyPr>
            <a:lstStyle/>
            <a:p>
              <a:pPr algn="ctr"/>
              <a:endParaRPr lang="en-US" sz="2800" b="0">
                <a:latin typeface="Times New Roman" pitchFamily="18" charset="0"/>
              </a:endParaRPr>
            </a:p>
          </p:txBody>
        </p:sp>
      </p:grpSp>
      <p:grpSp>
        <p:nvGrpSpPr>
          <p:cNvPr id="17" name="Group 62"/>
          <p:cNvGrpSpPr>
            <a:grpSpLocks/>
          </p:cNvGrpSpPr>
          <p:nvPr/>
        </p:nvGrpSpPr>
        <p:grpSpPr bwMode="auto">
          <a:xfrm>
            <a:off x="457200" y="2492375"/>
            <a:ext cx="4319587" cy="1506538"/>
            <a:chOff x="-1656" y="722"/>
            <a:chExt cx="3062" cy="949"/>
          </a:xfrm>
        </p:grpSpPr>
        <p:sp>
          <p:nvSpPr>
            <p:cNvPr id="18" name="Rectangle 47"/>
            <p:cNvSpPr>
              <a:spLocks noChangeArrowheads="1"/>
            </p:cNvSpPr>
            <p:nvPr/>
          </p:nvSpPr>
          <p:spPr bwMode="auto">
            <a:xfrm>
              <a:off x="-1656" y="722"/>
              <a:ext cx="3062" cy="281"/>
            </a:xfrm>
            <a:prstGeom prst="rect">
              <a:avLst/>
            </a:prstGeom>
            <a:solidFill>
              <a:srgbClr val="CCFFCC"/>
            </a:solidFill>
            <a:ln w="19050" algn="ctr">
              <a:solidFill>
                <a:srgbClr val="66FF33"/>
              </a:solidFill>
              <a:miter lim="800000"/>
              <a:headEnd/>
              <a:tailEnd/>
            </a:ln>
            <a:effectLst/>
          </p:spPr>
          <p:txBody>
            <a:bodyPr>
              <a:spAutoFit/>
            </a:bodyPr>
            <a:lstStyle/>
            <a:p>
              <a:pPr algn="ctr"/>
              <a:r>
                <a:rPr lang="en-US" sz="2200">
                  <a:solidFill>
                    <a:srgbClr val="FF0000"/>
                  </a:solidFill>
                  <a:latin typeface="Times New Roman" pitchFamily="18" charset="0"/>
                </a:rPr>
                <a:t>HIỂU THEO NGHĨA ĐEN</a:t>
              </a:r>
            </a:p>
          </p:txBody>
        </p:sp>
        <p:sp>
          <p:nvSpPr>
            <p:cNvPr id="20" name="Rectangle 49"/>
            <p:cNvSpPr>
              <a:spLocks noChangeArrowheads="1"/>
            </p:cNvSpPr>
            <p:nvPr/>
          </p:nvSpPr>
          <p:spPr bwMode="auto">
            <a:xfrm>
              <a:off x="-1656" y="1026"/>
              <a:ext cx="3062" cy="339"/>
            </a:xfrm>
            <a:prstGeom prst="rect">
              <a:avLst/>
            </a:prstGeom>
            <a:solidFill>
              <a:srgbClr val="FFFFCC"/>
            </a:solidFill>
            <a:ln w="19050" algn="ctr">
              <a:solidFill>
                <a:schemeClr val="folHlink"/>
              </a:solidFill>
              <a:miter lim="800000"/>
              <a:headEnd/>
              <a:tailEnd/>
            </a:ln>
            <a:effectLst/>
          </p:spPr>
          <p:txBody>
            <a:bodyPr>
              <a:spAutoFit/>
            </a:bodyPr>
            <a:lstStyle/>
            <a:p>
              <a:pPr algn="ctr"/>
              <a:endParaRPr lang="en-US" sz="2800" b="0">
                <a:latin typeface="Times New Roman" pitchFamily="18" charset="0"/>
              </a:endParaRPr>
            </a:p>
          </p:txBody>
        </p:sp>
        <p:sp>
          <p:nvSpPr>
            <p:cNvPr id="21" name="Rectangle 50"/>
            <p:cNvSpPr>
              <a:spLocks noChangeArrowheads="1"/>
            </p:cNvSpPr>
            <p:nvPr/>
          </p:nvSpPr>
          <p:spPr bwMode="auto">
            <a:xfrm>
              <a:off x="-1656" y="1332"/>
              <a:ext cx="3062" cy="339"/>
            </a:xfrm>
            <a:prstGeom prst="rect">
              <a:avLst/>
            </a:prstGeom>
            <a:solidFill>
              <a:srgbClr val="FFFFCC"/>
            </a:solidFill>
            <a:ln w="19050" algn="ctr">
              <a:solidFill>
                <a:schemeClr val="folHlink"/>
              </a:solidFill>
              <a:miter lim="800000"/>
              <a:headEnd/>
              <a:tailEnd/>
            </a:ln>
            <a:effectLst/>
          </p:spPr>
          <p:txBody>
            <a:bodyPr>
              <a:spAutoFit/>
            </a:bodyPr>
            <a:lstStyle/>
            <a:p>
              <a:pPr algn="ctr"/>
              <a:endParaRPr lang="en-US" sz="2800" b="0">
                <a:latin typeface="Times New Roman" pitchFamily="18" charset="0"/>
              </a:endParaRPr>
            </a:p>
          </p:txBody>
        </p:sp>
      </p:grpSp>
      <p:grpSp>
        <p:nvGrpSpPr>
          <p:cNvPr id="22" name="Group 73"/>
          <p:cNvGrpSpPr>
            <a:grpSpLocks/>
          </p:cNvGrpSpPr>
          <p:nvPr/>
        </p:nvGrpSpPr>
        <p:grpSpPr bwMode="auto">
          <a:xfrm>
            <a:off x="457200" y="2436813"/>
            <a:ext cx="4319587" cy="3419475"/>
            <a:chOff x="2540" y="2047"/>
            <a:chExt cx="3062" cy="2154"/>
          </a:xfrm>
        </p:grpSpPr>
        <p:grpSp>
          <p:nvGrpSpPr>
            <p:cNvPr id="23" name="Group 63"/>
            <p:cNvGrpSpPr>
              <a:grpSpLocks/>
            </p:cNvGrpSpPr>
            <p:nvPr/>
          </p:nvGrpSpPr>
          <p:grpSpPr bwMode="auto">
            <a:xfrm>
              <a:off x="2540" y="3199"/>
              <a:ext cx="3062" cy="1002"/>
              <a:chOff x="2540" y="3199"/>
              <a:chExt cx="3062" cy="1002"/>
            </a:xfrm>
          </p:grpSpPr>
          <p:sp>
            <p:nvSpPr>
              <p:cNvPr id="29" name="Rectangle 64"/>
              <p:cNvSpPr>
                <a:spLocks noChangeArrowheads="1"/>
              </p:cNvSpPr>
              <p:nvPr/>
            </p:nvSpPr>
            <p:spPr bwMode="auto">
              <a:xfrm>
                <a:off x="2540" y="3199"/>
                <a:ext cx="3062" cy="281"/>
              </a:xfrm>
              <a:prstGeom prst="rect">
                <a:avLst/>
              </a:prstGeom>
              <a:solidFill>
                <a:srgbClr val="CCFFCC"/>
              </a:solidFill>
              <a:ln w="19050" algn="ctr">
                <a:solidFill>
                  <a:srgbClr val="66FF33"/>
                </a:solidFill>
                <a:miter lim="800000"/>
                <a:headEnd/>
                <a:tailEnd/>
              </a:ln>
              <a:effectLst/>
            </p:spPr>
            <p:txBody>
              <a:bodyPr>
                <a:spAutoFit/>
              </a:bodyPr>
              <a:lstStyle/>
              <a:p>
                <a:pPr algn="ctr"/>
                <a:r>
                  <a:rPr lang="en-US" sz="2200">
                    <a:solidFill>
                      <a:srgbClr val="FF0000"/>
                    </a:solidFill>
                    <a:latin typeface="Times New Roman" pitchFamily="18" charset="0"/>
                  </a:rPr>
                  <a:t>HIỂU THEO NGHĨA CHUYỂN</a:t>
                </a:r>
              </a:p>
            </p:txBody>
          </p:sp>
          <p:sp>
            <p:nvSpPr>
              <p:cNvPr id="30" name="Rectangle 65"/>
              <p:cNvSpPr>
                <a:spLocks noChangeArrowheads="1"/>
              </p:cNvSpPr>
              <p:nvPr/>
            </p:nvSpPr>
            <p:spPr bwMode="auto">
              <a:xfrm>
                <a:off x="2540" y="3503"/>
                <a:ext cx="3062" cy="339"/>
              </a:xfrm>
              <a:prstGeom prst="rect">
                <a:avLst/>
              </a:prstGeom>
              <a:solidFill>
                <a:srgbClr val="FFCCFF"/>
              </a:solidFill>
              <a:ln w="19050" algn="ctr">
                <a:solidFill>
                  <a:schemeClr val="folHlink"/>
                </a:solidFill>
                <a:miter lim="800000"/>
                <a:headEnd/>
                <a:tailEnd/>
              </a:ln>
              <a:effectLst/>
            </p:spPr>
            <p:txBody>
              <a:bodyPr>
                <a:spAutoFit/>
              </a:bodyPr>
              <a:lstStyle/>
              <a:p>
                <a:pPr algn="ctr"/>
                <a:endParaRPr lang="en-US" sz="2800" b="0">
                  <a:latin typeface="Times New Roman" pitchFamily="18" charset="0"/>
                </a:endParaRPr>
              </a:p>
            </p:txBody>
          </p:sp>
          <p:sp>
            <p:nvSpPr>
              <p:cNvPr id="31" name="Rectangle 66"/>
              <p:cNvSpPr>
                <a:spLocks noChangeArrowheads="1"/>
              </p:cNvSpPr>
              <p:nvPr/>
            </p:nvSpPr>
            <p:spPr bwMode="auto">
              <a:xfrm>
                <a:off x="2540" y="3862"/>
                <a:ext cx="3062" cy="339"/>
              </a:xfrm>
              <a:prstGeom prst="rect">
                <a:avLst/>
              </a:prstGeom>
              <a:solidFill>
                <a:srgbClr val="FFCCFF"/>
              </a:solidFill>
              <a:ln w="19050" algn="ctr">
                <a:solidFill>
                  <a:schemeClr val="folHlink"/>
                </a:solidFill>
                <a:miter lim="800000"/>
                <a:headEnd/>
                <a:tailEnd/>
              </a:ln>
              <a:effectLst/>
            </p:spPr>
            <p:txBody>
              <a:bodyPr>
                <a:spAutoFit/>
              </a:bodyPr>
              <a:lstStyle/>
              <a:p>
                <a:pPr algn="ctr"/>
                <a:endParaRPr lang="en-US" sz="2800" b="0">
                  <a:latin typeface="Times New Roman" pitchFamily="18" charset="0"/>
                </a:endParaRPr>
              </a:p>
            </p:txBody>
          </p:sp>
          <p:sp>
            <p:nvSpPr>
              <p:cNvPr id="32" name="Rectangle 67"/>
              <p:cNvSpPr>
                <a:spLocks noChangeArrowheads="1"/>
              </p:cNvSpPr>
              <p:nvPr/>
            </p:nvSpPr>
            <p:spPr bwMode="auto">
              <a:xfrm>
                <a:off x="2540" y="3521"/>
                <a:ext cx="3062" cy="339"/>
              </a:xfrm>
              <a:prstGeom prst="rect">
                <a:avLst/>
              </a:prstGeom>
              <a:solidFill>
                <a:srgbClr val="FFCCFF"/>
              </a:solidFill>
              <a:ln w="19050" algn="ctr">
                <a:solidFill>
                  <a:schemeClr val="folHlink"/>
                </a:solidFill>
                <a:miter lim="800000"/>
                <a:headEnd/>
                <a:tailEnd/>
              </a:ln>
              <a:effectLst/>
            </p:spPr>
            <p:txBody>
              <a:bodyPr>
                <a:spAutoFit/>
              </a:bodyPr>
              <a:lstStyle/>
              <a:p>
                <a:pPr algn="just"/>
                <a:r>
                  <a:rPr lang="en-US" sz="2800" b="0">
                    <a:solidFill>
                      <a:srgbClr val="000099"/>
                    </a:solidFill>
                    <a:latin typeface="Times New Roman" pitchFamily="18" charset="0"/>
                  </a:rPr>
                  <a:t>1. Ếch ngồi đáy giếng</a:t>
                </a:r>
                <a:endParaRPr lang="en-US" sz="2800" b="0">
                  <a:latin typeface="Times New Roman" pitchFamily="18" charset="0"/>
                </a:endParaRPr>
              </a:p>
            </p:txBody>
          </p:sp>
          <p:sp>
            <p:nvSpPr>
              <p:cNvPr id="33" name="Rectangle 68"/>
              <p:cNvSpPr>
                <a:spLocks noChangeArrowheads="1"/>
              </p:cNvSpPr>
              <p:nvPr/>
            </p:nvSpPr>
            <p:spPr bwMode="auto">
              <a:xfrm>
                <a:off x="2540" y="3849"/>
                <a:ext cx="3062" cy="339"/>
              </a:xfrm>
              <a:prstGeom prst="rect">
                <a:avLst/>
              </a:prstGeom>
              <a:solidFill>
                <a:srgbClr val="FFCCFF"/>
              </a:solidFill>
              <a:ln w="19050" algn="ctr">
                <a:solidFill>
                  <a:schemeClr val="folHlink"/>
                </a:solidFill>
                <a:miter lim="800000"/>
                <a:headEnd/>
                <a:tailEnd/>
              </a:ln>
              <a:effectLst/>
            </p:spPr>
            <p:txBody>
              <a:bodyPr>
                <a:spAutoFit/>
              </a:bodyPr>
              <a:lstStyle/>
              <a:p>
                <a:pPr algn="just"/>
                <a:r>
                  <a:rPr lang="en-US" sz="2800" b="0">
                    <a:solidFill>
                      <a:srgbClr val="000099"/>
                    </a:solidFill>
                    <a:latin typeface="Times New Roman" pitchFamily="18" charset="0"/>
                  </a:rPr>
                  <a:t>4. Rán sành ra mỡ</a:t>
                </a:r>
                <a:endParaRPr lang="en-US" sz="2800" b="0">
                  <a:latin typeface="Times New Roman" pitchFamily="18" charset="0"/>
                </a:endParaRPr>
              </a:p>
            </p:txBody>
          </p:sp>
        </p:grpSp>
        <p:grpSp>
          <p:nvGrpSpPr>
            <p:cNvPr id="25" name="Group 69"/>
            <p:cNvGrpSpPr>
              <a:grpSpLocks/>
            </p:cNvGrpSpPr>
            <p:nvPr/>
          </p:nvGrpSpPr>
          <p:grpSpPr bwMode="auto">
            <a:xfrm>
              <a:off x="2540" y="2047"/>
              <a:ext cx="3062" cy="980"/>
              <a:chOff x="2540" y="2047"/>
              <a:chExt cx="3062" cy="980"/>
            </a:xfrm>
          </p:grpSpPr>
          <p:sp>
            <p:nvSpPr>
              <p:cNvPr id="26" name="Rectangle 70"/>
              <p:cNvSpPr>
                <a:spLocks noChangeArrowheads="1"/>
              </p:cNvSpPr>
              <p:nvPr/>
            </p:nvSpPr>
            <p:spPr bwMode="auto">
              <a:xfrm>
                <a:off x="2540" y="2360"/>
                <a:ext cx="3062" cy="339"/>
              </a:xfrm>
              <a:prstGeom prst="rect">
                <a:avLst/>
              </a:prstGeom>
              <a:solidFill>
                <a:srgbClr val="FFFFCC"/>
              </a:solidFill>
              <a:ln w="19050" algn="ctr">
                <a:solidFill>
                  <a:schemeClr val="folHlink"/>
                </a:solidFill>
                <a:miter lim="800000"/>
                <a:headEnd/>
                <a:tailEnd/>
              </a:ln>
              <a:effectLst/>
            </p:spPr>
            <p:txBody>
              <a:bodyPr>
                <a:spAutoFit/>
              </a:bodyPr>
              <a:lstStyle/>
              <a:p>
                <a:pPr algn="just"/>
                <a:r>
                  <a:rPr lang="en-US" sz="2800" b="0">
                    <a:solidFill>
                      <a:srgbClr val="000099"/>
                    </a:solidFill>
                    <a:latin typeface="Times New Roman" pitchFamily="18" charset="0"/>
                  </a:rPr>
                  <a:t>2. Mẹ góa, con côi</a:t>
                </a:r>
              </a:p>
            </p:txBody>
          </p:sp>
          <p:sp>
            <p:nvSpPr>
              <p:cNvPr id="27" name="Rectangle 71"/>
              <p:cNvSpPr>
                <a:spLocks noChangeArrowheads="1"/>
              </p:cNvSpPr>
              <p:nvPr/>
            </p:nvSpPr>
            <p:spPr bwMode="auto">
              <a:xfrm>
                <a:off x="2540" y="2688"/>
                <a:ext cx="3062" cy="339"/>
              </a:xfrm>
              <a:prstGeom prst="rect">
                <a:avLst/>
              </a:prstGeom>
              <a:solidFill>
                <a:srgbClr val="FFFFCC"/>
              </a:solidFill>
              <a:ln w="19050" algn="ctr">
                <a:solidFill>
                  <a:schemeClr val="folHlink"/>
                </a:solidFill>
                <a:miter lim="800000"/>
                <a:headEnd/>
                <a:tailEnd/>
              </a:ln>
              <a:effectLst/>
            </p:spPr>
            <p:txBody>
              <a:bodyPr>
                <a:spAutoFit/>
              </a:bodyPr>
              <a:lstStyle/>
              <a:p>
                <a:pPr algn="just"/>
                <a:r>
                  <a:rPr lang="en-US" sz="2800" b="0">
                    <a:solidFill>
                      <a:srgbClr val="000099"/>
                    </a:solidFill>
                    <a:latin typeface="Times New Roman" pitchFamily="18" charset="0"/>
                  </a:rPr>
                  <a:t>3. Tham sống sợ chết</a:t>
                </a:r>
                <a:endParaRPr lang="en-US" sz="2800" b="0">
                  <a:latin typeface="Times New Roman" pitchFamily="18" charset="0"/>
                </a:endParaRPr>
              </a:p>
            </p:txBody>
          </p:sp>
          <p:sp>
            <p:nvSpPr>
              <p:cNvPr id="28" name="Rectangle 72"/>
              <p:cNvSpPr>
                <a:spLocks noChangeArrowheads="1"/>
              </p:cNvSpPr>
              <p:nvPr/>
            </p:nvSpPr>
            <p:spPr bwMode="auto">
              <a:xfrm>
                <a:off x="2540" y="2047"/>
                <a:ext cx="3062" cy="281"/>
              </a:xfrm>
              <a:prstGeom prst="rect">
                <a:avLst/>
              </a:prstGeom>
              <a:solidFill>
                <a:srgbClr val="CCFFCC"/>
              </a:solidFill>
              <a:ln w="19050" algn="ctr">
                <a:solidFill>
                  <a:srgbClr val="66FF33"/>
                </a:solidFill>
                <a:miter lim="800000"/>
                <a:headEnd/>
                <a:tailEnd/>
              </a:ln>
              <a:effectLst/>
            </p:spPr>
            <p:txBody>
              <a:bodyPr>
                <a:spAutoFit/>
              </a:bodyPr>
              <a:lstStyle/>
              <a:p>
                <a:pPr algn="ctr"/>
                <a:r>
                  <a:rPr lang="en-US" sz="2200">
                    <a:solidFill>
                      <a:srgbClr val="FF0000"/>
                    </a:solidFill>
                    <a:latin typeface="Times New Roman" pitchFamily="18" charset="0"/>
                  </a:rPr>
                  <a:t>HIỂU THEO NGHĨA ĐEN</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blogisforwomen.com/wp-content/uploads/2012/02/no.gif?w=300"/>
          <p:cNvPicPr>
            <a:picLocks noChangeAspect="1" noChangeArrowheads="1"/>
          </p:cNvPicPr>
          <p:nvPr/>
        </p:nvPicPr>
        <p:blipFill>
          <a:blip r:embed="rId2"/>
          <a:srcRect/>
          <a:stretch>
            <a:fillRect/>
          </a:stretch>
        </p:blipFill>
        <p:spPr bwMode="auto">
          <a:xfrm>
            <a:off x="-3505200" y="-8610600"/>
            <a:ext cx="3124200" cy="3124200"/>
          </a:xfrm>
          <a:prstGeom prst="rect">
            <a:avLst/>
          </a:prstGeom>
          <a:noFill/>
        </p:spPr>
      </p:pic>
      <p:sp>
        <p:nvSpPr>
          <p:cNvPr id="8194" name="Rectangle 2"/>
          <p:cNvSpPr>
            <a:spLocks noGrp="1" noChangeArrowheads="1"/>
          </p:cNvSpPr>
          <p:nvPr>
            <p:ph type="title"/>
          </p:nvPr>
        </p:nvSpPr>
        <p:spPr>
          <a:xfrm>
            <a:off x="228600" y="238125"/>
            <a:ext cx="6172200" cy="868363"/>
          </a:xfrm>
        </p:spPr>
        <p:txBody>
          <a:bodyPr/>
          <a:lstStyle/>
          <a:p>
            <a:r>
              <a:rPr lang="en-US" sz="3200" dirty="0" smtClean="0"/>
              <a:t>III – SỬ DỤNG THÀNH NGỮ </a:t>
            </a:r>
            <a:endParaRPr lang="en-US" sz="3200" dirty="0"/>
          </a:p>
        </p:txBody>
      </p:sp>
      <p:pic>
        <p:nvPicPr>
          <p:cNvPr id="12" name="Picture 135" descr="Tay viÕt "/>
          <p:cNvPicPr>
            <a:picLocks noChangeAspect="1" noChangeArrowheads="1" noCrop="1"/>
          </p:cNvPicPr>
          <p:nvPr/>
        </p:nvPicPr>
        <p:blipFill>
          <a:blip r:embed="rId3"/>
          <a:srcRect/>
          <a:stretch>
            <a:fillRect/>
          </a:stretch>
        </p:blipFill>
        <p:spPr bwMode="auto">
          <a:xfrm rot="20198026">
            <a:off x="6091824" y="358877"/>
            <a:ext cx="762000" cy="508000"/>
          </a:xfrm>
          <a:prstGeom prst="rect">
            <a:avLst/>
          </a:prstGeom>
          <a:noFill/>
        </p:spPr>
      </p:pic>
      <p:cxnSp>
        <p:nvCxnSpPr>
          <p:cNvPr id="7" name="Straight Connector 6"/>
          <p:cNvCxnSpPr/>
          <p:nvPr/>
        </p:nvCxnSpPr>
        <p:spPr>
          <a:xfrm rot="16200000" flipH="1">
            <a:off x="877094" y="3848894"/>
            <a:ext cx="5522912" cy="38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WordArt 29"/>
          <p:cNvSpPr>
            <a:spLocks noChangeArrowheads="1" noChangeShapeType="1" noTextEdit="1"/>
          </p:cNvSpPr>
          <p:nvPr/>
        </p:nvSpPr>
        <p:spPr bwMode="auto">
          <a:xfrm>
            <a:off x="4751388" y="1269186"/>
            <a:ext cx="3060700" cy="360362"/>
          </a:xfrm>
          <a:prstGeom prst="rect">
            <a:avLst/>
          </a:prstGeom>
        </p:spPr>
        <p:txBody>
          <a:bodyPr wrap="none" fromWordArt="1">
            <a:prstTxWarp prst="textPlain">
              <a:avLst>
                <a:gd name="adj" fmla="val 50000"/>
              </a:avLst>
            </a:prstTxWarp>
          </a:bodyPr>
          <a:lstStyle/>
          <a:p>
            <a:pPr algn="ctr"/>
            <a:r>
              <a:rPr lang="en-US" sz="2000" kern="10" dirty="0">
                <a:ln w="9525">
                  <a:solidFill>
                    <a:srgbClr val="000099"/>
                  </a:solidFill>
                  <a:round/>
                  <a:headEnd/>
                  <a:tailEnd/>
                </a:ln>
                <a:solidFill>
                  <a:srgbClr val="0000FF"/>
                </a:solidFill>
                <a:latin typeface="Cambria" pitchFamily="18" charset="0"/>
                <a:cs typeface="Times New Roman"/>
              </a:rPr>
              <a:t>Xét các ví dụ sau:</a:t>
            </a:r>
          </a:p>
        </p:txBody>
      </p:sp>
      <p:sp>
        <p:nvSpPr>
          <p:cNvPr id="9" name="Rectangle 30" descr="Shingle"/>
          <p:cNvSpPr>
            <a:spLocks noChangeArrowheads="1"/>
          </p:cNvSpPr>
          <p:nvPr/>
        </p:nvSpPr>
        <p:spPr bwMode="auto">
          <a:xfrm>
            <a:off x="3600450" y="1629548"/>
            <a:ext cx="5543550" cy="892552"/>
          </a:xfrm>
          <a:prstGeom prst="rect">
            <a:avLst/>
          </a:prstGeom>
          <a:noFill/>
          <a:ln w="19050" algn="ctr">
            <a:noFill/>
            <a:miter lim="800000"/>
            <a:headEnd/>
            <a:tailEnd/>
          </a:ln>
          <a:effectLst/>
        </p:spPr>
        <p:txBody>
          <a:bodyPr>
            <a:spAutoFit/>
          </a:bodyPr>
          <a:lstStyle/>
          <a:p>
            <a:pPr marL="342900" indent="-342900" algn="just">
              <a:lnSpc>
                <a:spcPct val="130000"/>
              </a:lnSpc>
            </a:pPr>
            <a:r>
              <a:rPr lang="en-US" sz="2000" b="0" dirty="0">
                <a:solidFill>
                  <a:srgbClr val="000099"/>
                </a:solidFill>
                <a:latin typeface="Cambria" pitchFamily="18" charset="0"/>
              </a:rPr>
              <a:t>1. Thân em vừa trắng lại vừa tròn</a:t>
            </a:r>
          </a:p>
          <a:p>
            <a:pPr marL="342900" indent="-342900" algn="just">
              <a:lnSpc>
                <a:spcPct val="130000"/>
              </a:lnSpc>
            </a:pPr>
            <a:r>
              <a:rPr lang="en-US" sz="2000" dirty="0">
                <a:solidFill>
                  <a:srgbClr val="000099"/>
                </a:solidFill>
                <a:latin typeface="Cambria" pitchFamily="18" charset="0"/>
              </a:rPr>
              <a:t>    </a:t>
            </a:r>
            <a:r>
              <a:rPr lang="en-US" sz="2000" dirty="0" smtClean="0">
                <a:solidFill>
                  <a:srgbClr val="000099"/>
                </a:solidFill>
                <a:latin typeface="Cambria" pitchFamily="18" charset="0"/>
              </a:rPr>
              <a:t>   </a:t>
            </a:r>
            <a:r>
              <a:rPr lang="en-US" sz="2000" b="1" dirty="0" smtClean="0">
                <a:solidFill>
                  <a:srgbClr val="000099"/>
                </a:solidFill>
                <a:latin typeface="Cambria" pitchFamily="18" charset="0"/>
              </a:rPr>
              <a:t>Bảy </a:t>
            </a:r>
            <a:r>
              <a:rPr lang="en-US" sz="2000" b="1" dirty="0">
                <a:solidFill>
                  <a:srgbClr val="000099"/>
                </a:solidFill>
                <a:latin typeface="Cambria" pitchFamily="18" charset="0"/>
              </a:rPr>
              <a:t>nổi ba </a:t>
            </a:r>
            <a:r>
              <a:rPr lang="en-US" sz="2000" b="1" dirty="0" smtClean="0">
                <a:solidFill>
                  <a:srgbClr val="000099"/>
                </a:solidFill>
                <a:latin typeface="Cambria" pitchFamily="18" charset="0"/>
              </a:rPr>
              <a:t>chìm       </a:t>
            </a:r>
            <a:r>
              <a:rPr lang="en-US" sz="2000" b="0" dirty="0">
                <a:solidFill>
                  <a:srgbClr val="000099"/>
                </a:solidFill>
                <a:latin typeface="Cambria" pitchFamily="18" charset="0"/>
              </a:rPr>
              <a:t>với nước non.</a:t>
            </a:r>
          </a:p>
        </p:txBody>
      </p:sp>
      <p:sp>
        <p:nvSpPr>
          <p:cNvPr id="10" name="Rectangle 32" descr="Shingle"/>
          <p:cNvSpPr>
            <a:spLocks noChangeArrowheads="1"/>
          </p:cNvSpPr>
          <p:nvPr/>
        </p:nvSpPr>
        <p:spPr bwMode="auto">
          <a:xfrm>
            <a:off x="3600450" y="3834586"/>
            <a:ext cx="5543550" cy="2531334"/>
          </a:xfrm>
          <a:prstGeom prst="rect">
            <a:avLst/>
          </a:prstGeom>
          <a:noFill/>
          <a:ln w="19050" algn="ctr">
            <a:noFill/>
            <a:miter lim="800000"/>
            <a:headEnd/>
            <a:tailEnd/>
          </a:ln>
          <a:effectLst/>
        </p:spPr>
        <p:txBody>
          <a:bodyPr>
            <a:spAutoFit/>
          </a:bodyPr>
          <a:lstStyle/>
          <a:p>
            <a:pPr marL="342900" indent="-342900" algn="just">
              <a:lnSpc>
                <a:spcPct val="170000"/>
              </a:lnSpc>
            </a:pPr>
            <a:r>
              <a:rPr lang="en-US" sz="2000" b="0" dirty="0">
                <a:solidFill>
                  <a:srgbClr val="000099"/>
                </a:solidFill>
                <a:latin typeface="Cambria" pitchFamily="18" charset="0"/>
              </a:rPr>
              <a:t>3. Anh đã nghĩ thương em như thế thì hay là anh đào giúp cho em một cái ngách sang nhà anh, phòng khi </a:t>
            </a:r>
            <a:r>
              <a:rPr lang="en-US" sz="2000" b="1" dirty="0">
                <a:solidFill>
                  <a:srgbClr val="000099"/>
                </a:solidFill>
                <a:latin typeface="Cambria" pitchFamily="18" charset="0"/>
              </a:rPr>
              <a:t>tắt lửa tối đèn </a:t>
            </a:r>
            <a:r>
              <a:rPr lang="en-US" sz="2000" b="0" dirty="0">
                <a:solidFill>
                  <a:srgbClr val="000099"/>
                </a:solidFill>
                <a:latin typeface="Cambria" pitchFamily="18" charset="0"/>
              </a:rPr>
              <a:t>có đứa nào đến bắt </a:t>
            </a:r>
            <a:endParaRPr lang="en-US" sz="2000" b="0" dirty="0" smtClean="0">
              <a:solidFill>
                <a:srgbClr val="000099"/>
              </a:solidFill>
              <a:latin typeface="Cambria" pitchFamily="18" charset="0"/>
            </a:endParaRPr>
          </a:p>
          <a:p>
            <a:pPr marL="342900" indent="-342900" algn="just">
              <a:lnSpc>
                <a:spcPct val="170000"/>
              </a:lnSpc>
            </a:pPr>
            <a:endParaRPr lang="en-US" sz="1200" dirty="0" smtClean="0">
              <a:solidFill>
                <a:srgbClr val="000099"/>
              </a:solidFill>
              <a:latin typeface="Cambria" pitchFamily="18" charset="0"/>
            </a:endParaRPr>
          </a:p>
          <a:p>
            <a:pPr marL="342900" indent="-342900" algn="just">
              <a:lnSpc>
                <a:spcPct val="170000"/>
              </a:lnSpc>
            </a:pPr>
            <a:r>
              <a:rPr lang="en-US" sz="2000" b="0" dirty="0" smtClean="0">
                <a:solidFill>
                  <a:srgbClr val="000099"/>
                </a:solidFill>
                <a:latin typeface="Cambria" pitchFamily="18" charset="0"/>
              </a:rPr>
              <a:t>	nạt </a:t>
            </a:r>
            <a:r>
              <a:rPr lang="en-US" sz="2000" b="0" dirty="0">
                <a:solidFill>
                  <a:srgbClr val="000099"/>
                </a:solidFill>
                <a:latin typeface="Cambria" pitchFamily="18" charset="0"/>
              </a:rPr>
              <a:t>thì em chạy sang…</a:t>
            </a:r>
          </a:p>
        </p:txBody>
      </p:sp>
      <p:sp>
        <p:nvSpPr>
          <p:cNvPr id="11" name="Rectangle 38" descr="Shingle"/>
          <p:cNvSpPr>
            <a:spLocks noChangeArrowheads="1"/>
          </p:cNvSpPr>
          <p:nvPr/>
        </p:nvSpPr>
        <p:spPr bwMode="auto">
          <a:xfrm>
            <a:off x="3600450" y="2685871"/>
            <a:ext cx="5543550" cy="1200329"/>
          </a:xfrm>
          <a:prstGeom prst="rect">
            <a:avLst/>
          </a:prstGeom>
          <a:noFill/>
          <a:ln w="19050" algn="ctr">
            <a:noFill/>
            <a:miter lim="800000"/>
            <a:headEnd/>
            <a:tailEnd/>
          </a:ln>
          <a:effectLst/>
        </p:spPr>
        <p:txBody>
          <a:bodyPr>
            <a:spAutoFit/>
          </a:bodyPr>
          <a:lstStyle/>
          <a:p>
            <a:pPr marL="457200" indent="-457200" algn="just">
              <a:lnSpc>
                <a:spcPct val="180000"/>
              </a:lnSpc>
              <a:buAutoNum type="arabicPeriod" startAt="2"/>
            </a:pPr>
            <a:r>
              <a:rPr lang="en-US" sz="2000" b="1" dirty="0" smtClean="0">
                <a:solidFill>
                  <a:srgbClr val="000099"/>
                </a:solidFill>
                <a:latin typeface="Cambria" pitchFamily="18" charset="0"/>
              </a:rPr>
              <a:t>Tôn </a:t>
            </a:r>
            <a:r>
              <a:rPr lang="en-US" sz="2000" b="1" dirty="0">
                <a:solidFill>
                  <a:srgbClr val="000099"/>
                </a:solidFill>
                <a:latin typeface="Cambria" pitchFamily="18" charset="0"/>
              </a:rPr>
              <a:t>sư trọng đạo </a:t>
            </a:r>
            <a:r>
              <a:rPr lang="en-US" sz="2000" b="1" dirty="0" smtClean="0">
                <a:solidFill>
                  <a:srgbClr val="000099"/>
                </a:solidFill>
                <a:latin typeface="Cambria" pitchFamily="18" charset="0"/>
              </a:rPr>
              <a:t>  </a:t>
            </a:r>
            <a:r>
              <a:rPr lang="en-US" sz="2000" b="0" dirty="0" smtClean="0">
                <a:solidFill>
                  <a:srgbClr val="000099"/>
                </a:solidFill>
                <a:latin typeface="Cambria" pitchFamily="18" charset="0"/>
              </a:rPr>
              <a:t>là </a:t>
            </a:r>
            <a:r>
              <a:rPr lang="en-US" sz="2000" b="0" dirty="0">
                <a:solidFill>
                  <a:srgbClr val="000099"/>
                </a:solidFill>
                <a:latin typeface="Cambria" pitchFamily="18" charset="0"/>
              </a:rPr>
              <a:t>một truyền thống đạo </a:t>
            </a:r>
            <a:endParaRPr lang="en-US" sz="2000" b="0" dirty="0" smtClean="0">
              <a:solidFill>
                <a:srgbClr val="000099"/>
              </a:solidFill>
              <a:latin typeface="Cambria" pitchFamily="18" charset="0"/>
            </a:endParaRPr>
          </a:p>
          <a:p>
            <a:pPr marL="457200" indent="-457200" algn="just">
              <a:lnSpc>
                <a:spcPct val="180000"/>
              </a:lnSpc>
            </a:pPr>
            <a:r>
              <a:rPr lang="en-US" sz="2000" dirty="0" smtClean="0">
                <a:solidFill>
                  <a:srgbClr val="000099"/>
                </a:solidFill>
                <a:latin typeface="Cambria" pitchFamily="18" charset="0"/>
              </a:rPr>
              <a:t>	</a:t>
            </a:r>
            <a:r>
              <a:rPr lang="en-US" sz="2000" b="0" dirty="0" smtClean="0">
                <a:solidFill>
                  <a:srgbClr val="000099"/>
                </a:solidFill>
                <a:latin typeface="Cambria" pitchFamily="18" charset="0"/>
              </a:rPr>
              <a:t>lý  tốt </a:t>
            </a:r>
            <a:r>
              <a:rPr lang="en-US" sz="2000" b="0" dirty="0">
                <a:solidFill>
                  <a:srgbClr val="000099"/>
                </a:solidFill>
                <a:latin typeface="Cambria" pitchFamily="18" charset="0"/>
              </a:rPr>
              <a:t>đẹp của dân tộc ta.</a:t>
            </a:r>
          </a:p>
        </p:txBody>
      </p:sp>
      <p:sp>
        <p:nvSpPr>
          <p:cNvPr id="13" name="Line 40"/>
          <p:cNvSpPr>
            <a:spLocks noChangeShapeType="1"/>
          </p:cNvSpPr>
          <p:nvPr/>
        </p:nvSpPr>
        <p:spPr bwMode="auto">
          <a:xfrm>
            <a:off x="3962400" y="2476440"/>
            <a:ext cx="1979613" cy="0"/>
          </a:xfrm>
          <a:prstGeom prst="line">
            <a:avLst/>
          </a:prstGeom>
          <a:noFill/>
          <a:ln w="28575">
            <a:solidFill>
              <a:srgbClr val="FF0066"/>
            </a:solidFill>
            <a:round/>
            <a:headEnd/>
            <a:tailEnd/>
          </a:ln>
          <a:effectLst/>
        </p:spPr>
        <p:txBody>
          <a:bodyPr/>
          <a:lstStyle/>
          <a:p>
            <a:endParaRPr lang="en-US" sz="2000">
              <a:latin typeface="Cambria" pitchFamily="18" charset="0"/>
            </a:endParaRPr>
          </a:p>
        </p:txBody>
      </p:sp>
      <p:sp>
        <p:nvSpPr>
          <p:cNvPr id="14" name="Line 41"/>
          <p:cNvSpPr>
            <a:spLocks noChangeShapeType="1"/>
          </p:cNvSpPr>
          <p:nvPr/>
        </p:nvSpPr>
        <p:spPr bwMode="auto">
          <a:xfrm>
            <a:off x="4060825" y="3191648"/>
            <a:ext cx="2160588" cy="0"/>
          </a:xfrm>
          <a:prstGeom prst="line">
            <a:avLst/>
          </a:prstGeom>
          <a:noFill/>
          <a:ln w="28575">
            <a:solidFill>
              <a:srgbClr val="FF0066"/>
            </a:solidFill>
            <a:round/>
            <a:headEnd/>
            <a:tailEnd/>
          </a:ln>
          <a:effectLst/>
        </p:spPr>
        <p:txBody>
          <a:bodyPr/>
          <a:lstStyle/>
          <a:p>
            <a:endParaRPr lang="en-US" sz="2000">
              <a:latin typeface="Cambria" pitchFamily="18" charset="0"/>
            </a:endParaRPr>
          </a:p>
        </p:txBody>
      </p:sp>
      <p:sp>
        <p:nvSpPr>
          <p:cNvPr id="15" name="Line 42"/>
          <p:cNvSpPr>
            <a:spLocks noChangeShapeType="1"/>
          </p:cNvSpPr>
          <p:nvPr/>
        </p:nvSpPr>
        <p:spPr bwMode="auto">
          <a:xfrm flipV="1">
            <a:off x="5181601" y="5331823"/>
            <a:ext cx="1676400" cy="45719"/>
          </a:xfrm>
          <a:prstGeom prst="line">
            <a:avLst/>
          </a:prstGeom>
          <a:noFill/>
          <a:ln w="28575">
            <a:solidFill>
              <a:srgbClr val="FF0066"/>
            </a:solidFill>
            <a:round/>
            <a:headEnd/>
            <a:tailEnd/>
          </a:ln>
          <a:effectLst/>
        </p:spPr>
        <p:txBody>
          <a:bodyPr/>
          <a:lstStyle/>
          <a:p>
            <a:endParaRPr lang="en-US" sz="2000">
              <a:latin typeface="Cambria" pitchFamily="18" charset="0"/>
            </a:endParaRPr>
          </a:p>
        </p:txBody>
      </p:sp>
      <p:grpSp>
        <p:nvGrpSpPr>
          <p:cNvPr id="17" name="Group 47"/>
          <p:cNvGrpSpPr>
            <a:grpSpLocks/>
          </p:cNvGrpSpPr>
          <p:nvPr/>
        </p:nvGrpSpPr>
        <p:grpSpPr bwMode="auto">
          <a:xfrm>
            <a:off x="4953000" y="5410200"/>
            <a:ext cx="900113" cy="179388"/>
            <a:chOff x="4363" y="3294"/>
            <a:chExt cx="794" cy="113"/>
          </a:xfrm>
        </p:grpSpPr>
        <p:sp>
          <p:nvSpPr>
            <p:cNvPr id="18" name="Line 44"/>
            <p:cNvSpPr>
              <a:spLocks noChangeShapeType="1"/>
            </p:cNvSpPr>
            <p:nvPr/>
          </p:nvSpPr>
          <p:spPr bwMode="auto">
            <a:xfrm>
              <a:off x="5157" y="3294"/>
              <a:ext cx="0" cy="113"/>
            </a:xfrm>
            <a:prstGeom prst="line">
              <a:avLst/>
            </a:prstGeom>
            <a:noFill/>
            <a:ln w="28575">
              <a:solidFill>
                <a:srgbClr val="006600"/>
              </a:solidFill>
              <a:round/>
              <a:headEnd/>
              <a:tailEnd/>
            </a:ln>
            <a:effectLst/>
          </p:spPr>
          <p:txBody>
            <a:bodyPr/>
            <a:lstStyle/>
            <a:p>
              <a:endParaRPr lang="en-US" sz="2000">
                <a:latin typeface="Cambria" pitchFamily="18" charset="0"/>
              </a:endParaRPr>
            </a:p>
          </p:txBody>
        </p:sp>
        <p:sp>
          <p:nvSpPr>
            <p:cNvPr id="20" name="Line 45"/>
            <p:cNvSpPr>
              <a:spLocks noChangeShapeType="1"/>
            </p:cNvSpPr>
            <p:nvPr/>
          </p:nvSpPr>
          <p:spPr bwMode="auto">
            <a:xfrm>
              <a:off x="4363" y="3407"/>
              <a:ext cx="794" cy="0"/>
            </a:xfrm>
            <a:prstGeom prst="line">
              <a:avLst/>
            </a:prstGeom>
            <a:noFill/>
            <a:ln w="28575">
              <a:solidFill>
                <a:srgbClr val="006600"/>
              </a:solidFill>
              <a:round/>
              <a:headEnd/>
              <a:tailEnd/>
            </a:ln>
            <a:effectLst/>
          </p:spPr>
          <p:txBody>
            <a:bodyPr/>
            <a:lstStyle/>
            <a:p>
              <a:endParaRPr lang="en-US" sz="2000">
                <a:latin typeface="Cambria" pitchFamily="18" charset="0"/>
              </a:endParaRPr>
            </a:p>
          </p:txBody>
        </p:sp>
        <p:sp>
          <p:nvSpPr>
            <p:cNvPr id="21" name="Line 46"/>
            <p:cNvSpPr>
              <a:spLocks noChangeShapeType="1"/>
            </p:cNvSpPr>
            <p:nvPr/>
          </p:nvSpPr>
          <p:spPr bwMode="auto">
            <a:xfrm flipV="1">
              <a:off x="4363" y="3294"/>
              <a:ext cx="0" cy="113"/>
            </a:xfrm>
            <a:prstGeom prst="line">
              <a:avLst/>
            </a:prstGeom>
            <a:noFill/>
            <a:ln w="28575">
              <a:solidFill>
                <a:srgbClr val="006600"/>
              </a:solidFill>
              <a:round/>
              <a:headEnd/>
              <a:tailEnd type="triangle" w="med" len="med"/>
            </a:ln>
            <a:effectLst/>
          </p:spPr>
          <p:txBody>
            <a:bodyPr/>
            <a:lstStyle/>
            <a:p>
              <a:endParaRPr lang="en-US" sz="2000">
                <a:latin typeface="Cambria" pitchFamily="18" charset="0"/>
              </a:endParaRPr>
            </a:p>
          </p:txBody>
        </p:sp>
      </p:grpSp>
      <p:sp>
        <p:nvSpPr>
          <p:cNvPr id="22" name="Text Box 48" descr="Shingle"/>
          <p:cNvSpPr txBox="1">
            <a:spLocks noChangeArrowheads="1"/>
          </p:cNvSpPr>
          <p:nvPr/>
        </p:nvSpPr>
        <p:spPr bwMode="auto">
          <a:xfrm>
            <a:off x="4572000" y="3137748"/>
            <a:ext cx="1260475" cy="400110"/>
          </a:xfrm>
          <a:prstGeom prst="rect">
            <a:avLst/>
          </a:prstGeom>
          <a:noFill/>
          <a:ln w="19050" algn="ctr">
            <a:noFill/>
            <a:miter lim="800000"/>
            <a:headEnd/>
            <a:tailEnd/>
          </a:ln>
          <a:effectLst/>
        </p:spPr>
        <p:txBody>
          <a:bodyPr>
            <a:spAutoFit/>
          </a:bodyPr>
          <a:lstStyle/>
          <a:p>
            <a:pPr>
              <a:spcBef>
                <a:spcPct val="50000"/>
              </a:spcBef>
            </a:pPr>
            <a:r>
              <a:rPr lang="en-US" sz="2000" dirty="0">
                <a:solidFill>
                  <a:srgbClr val="FF0066"/>
                </a:solidFill>
                <a:latin typeface="Cambria" pitchFamily="18" charset="0"/>
              </a:rPr>
              <a:t>Chủ ngữ</a:t>
            </a:r>
          </a:p>
        </p:txBody>
      </p:sp>
      <p:sp>
        <p:nvSpPr>
          <p:cNvPr id="23" name="Text Box 49" descr="Shingle"/>
          <p:cNvSpPr txBox="1">
            <a:spLocks noChangeArrowheads="1"/>
          </p:cNvSpPr>
          <p:nvPr/>
        </p:nvSpPr>
        <p:spPr bwMode="auto">
          <a:xfrm>
            <a:off x="4349750" y="2419290"/>
            <a:ext cx="1260475" cy="400110"/>
          </a:xfrm>
          <a:prstGeom prst="rect">
            <a:avLst/>
          </a:prstGeom>
          <a:noFill/>
          <a:ln w="19050" algn="ctr">
            <a:noFill/>
            <a:miter lim="800000"/>
            <a:headEnd/>
            <a:tailEnd/>
          </a:ln>
          <a:effectLst/>
        </p:spPr>
        <p:txBody>
          <a:bodyPr>
            <a:spAutoFit/>
          </a:bodyPr>
          <a:lstStyle/>
          <a:p>
            <a:pPr algn="ctr">
              <a:spcBef>
                <a:spcPct val="50000"/>
              </a:spcBef>
            </a:pPr>
            <a:r>
              <a:rPr lang="en-US" sz="2000" dirty="0">
                <a:solidFill>
                  <a:srgbClr val="FF0066"/>
                </a:solidFill>
                <a:latin typeface="Cambria" pitchFamily="18" charset="0"/>
              </a:rPr>
              <a:t>Vị ngữ</a:t>
            </a:r>
          </a:p>
        </p:txBody>
      </p:sp>
      <p:sp>
        <p:nvSpPr>
          <p:cNvPr id="25" name="Text Box 50" descr="Shingle"/>
          <p:cNvSpPr txBox="1">
            <a:spLocks noChangeArrowheads="1"/>
          </p:cNvSpPr>
          <p:nvPr/>
        </p:nvSpPr>
        <p:spPr bwMode="auto">
          <a:xfrm>
            <a:off x="5791200" y="5486400"/>
            <a:ext cx="1260475" cy="400110"/>
          </a:xfrm>
          <a:prstGeom prst="rect">
            <a:avLst/>
          </a:prstGeom>
          <a:noFill/>
          <a:ln w="19050" algn="ctr">
            <a:noFill/>
            <a:miter lim="800000"/>
            <a:headEnd/>
            <a:tailEnd/>
          </a:ln>
          <a:effectLst/>
        </p:spPr>
        <p:txBody>
          <a:bodyPr>
            <a:spAutoFit/>
          </a:bodyPr>
          <a:lstStyle/>
          <a:p>
            <a:pPr>
              <a:spcBef>
                <a:spcPct val="50000"/>
              </a:spcBef>
            </a:pPr>
            <a:r>
              <a:rPr lang="en-US" sz="2000" dirty="0">
                <a:solidFill>
                  <a:srgbClr val="FF0066"/>
                </a:solidFill>
                <a:latin typeface="Cambria" pitchFamily="18" charset="0"/>
              </a:rPr>
              <a:t>Phụ ngữ</a:t>
            </a:r>
          </a:p>
        </p:txBody>
      </p:sp>
      <p:sp>
        <p:nvSpPr>
          <p:cNvPr id="26" name="Text Box 51"/>
          <p:cNvSpPr txBox="1">
            <a:spLocks noChangeArrowheads="1"/>
          </p:cNvSpPr>
          <p:nvPr/>
        </p:nvSpPr>
        <p:spPr bwMode="auto">
          <a:xfrm>
            <a:off x="20639" y="1686032"/>
            <a:ext cx="3560762" cy="757130"/>
          </a:xfrm>
          <a:prstGeom prst="rect">
            <a:avLst/>
          </a:prstGeom>
          <a:noFill/>
          <a:ln w="9525">
            <a:noFill/>
            <a:miter lim="800000"/>
            <a:headEnd/>
            <a:tailEnd/>
          </a:ln>
          <a:effectLst/>
        </p:spPr>
        <p:txBody>
          <a:bodyPr wrap="square">
            <a:spAutoFit/>
          </a:bodyPr>
          <a:lstStyle/>
          <a:p>
            <a:pPr algn="just" eaLnBrk="1" hangingPunct="1">
              <a:lnSpc>
                <a:spcPct val="90000"/>
              </a:lnSpc>
            </a:pPr>
            <a:r>
              <a:rPr lang="en-US" sz="2400" b="0" dirty="0">
                <a:solidFill>
                  <a:srgbClr val="000000"/>
                </a:solidFill>
                <a:latin typeface="Cambria" pitchFamily="18" charset="0"/>
              </a:rPr>
              <a:t> - Làm chủ ngữ, vị ngữ trong câu.</a:t>
            </a:r>
            <a:endParaRPr lang="vi-VN" sz="2400" b="0" dirty="0">
              <a:solidFill>
                <a:srgbClr val="000000"/>
              </a:solidFill>
              <a:latin typeface="Cambria" pitchFamily="18" charset="0"/>
            </a:endParaRPr>
          </a:p>
        </p:txBody>
      </p:sp>
      <p:sp>
        <p:nvSpPr>
          <p:cNvPr id="27" name="Text Box 52"/>
          <p:cNvSpPr txBox="1">
            <a:spLocks noChangeArrowheads="1"/>
          </p:cNvSpPr>
          <p:nvPr/>
        </p:nvSpPr>
        <p:spPr bwMode="auto">
          <a:xfrm>
            <a:off x="76200" y="3967270"/>
            <a:ext cx="3276600" cy="757130"/>
          </a:xfrm>
          <a:prstGeom prst="rect">
            <a:avLst/>
          </a:prstGeom>
          <a:noFill/>
          <a:ln w="9525">
            <a:noFill/>
            <a:miter lim="800000"/>
            <a:headEnd/>
            <a:tailEnd/>
          </a:ln>
          <a:effectLst/>
        </p:spPr>
        <p:txBody>
          <a:bodyPr wrap="square">
            <a:spAutoFit/>
          </a:bodyPr>
          <a:lstStyle/>
          <a:p>
            <a:pPr algn="just" eaLnBrk="1" hangingPunct="1">
              <a:lnSpc>
                <a:spcPct val="90000"/>
              </a:lnSpc>
            </a:pPr>
            <a:r>
              <a:rPr lang="en-US" sz="2400" b="0" dirty="0">
                <a:solidFill>
                  <a:srgbClr val="000000"/>
                </a:solidFill>
                <a:latin typeface="Cambria" pitchFamily="18" charset="0"/>
              </a:rPr>
              <a:t> - Làm phụ ngữ trong </a:t>
            </a:r>
            <a:endParaRPr lang="en-US" sz="2400" b="0" dirty="0" smtClean="0">
              <a:solidFill>
                <a:srgbClr val="000000"/>
              </a:solidFill>
              <a:latin typeface="Cambria" pitchFamily="18" charset="0"/>
            </a:endParaRPr>
          </a:p>
          <a:p>
            <a:pPr algn="just" eaLnBrk="1" hangingPunct="1">
              <a:lnSpc>
                <a:spcPct val="90000"/>
              </a:lnSpc>
            </a:pPr>
            <a:r>
              <a:rPr lang="en-US" sz="2400" b="0" dirty="0" smtClean="0">
                <a:solidFill>
                  <a:srgbClr val="000000"/>
                </a:solidFill>
                <a:latin typeface="Cambria" pitchFamily="18" charset="0"/>
              </a:rPr>
              <a:t>cụm </a:t>
            </a:r>
            <a:r>
              <a:rPr lang="en-US" sz="2400" b="0" dirty="0">
                <a:solidFill>
                  <a:srgbClr val="000000"/>
                </a:solidFill>
                <a:latin typeface="Cambria" pitchFamily="18" charset="0"/>
              </a:rPr>
              <a:t>từ.</a:t>
            </a:r>
            <a:endParaRPr lang="vi-VN" sz="2400" b="0" dirty="0">
              <a:solidFill>
                <a:srgbClr val="000000"/>
              </a:solidFill>
              <a:latin typeface="Cambria" pitchFamily="18" charset="0"/>
            </a:endParaRPr>
          </a:p>
        </p:txBody>
      </p:sp>
      <p:sp>
        <p:nvSpPr>
          <p:cNvPr id="28" name="TextBox 27"/>
          <p:cNvSpPr txBox="1"/>
          <p:nvPr/>
        </p:nvSpPr>
        <p:spPr>
          <a:xfrm>
            <a:off x="762000" y="1066800"/>
            <a:ext cx="2514600" cy="830997"/>
          </a:xfrm>
          <a:prstGeom prst="rect">
            <a:avLst/>
          </a:prstGeom>
          <a:noFill/>
        </p:spPr>
        <p:txBody>
          <a:bodyPr wrap="square" rtlCol="0">
            <a:spAutoFit/>
          </a:bodyPr>
          <a:lstStyle/>
          <a:p>
            <a:r>
              <a:rPr lang="en-US" sz="2400" b="1" dirty="0" smtClean="0">
                <a:solidFill>
                  <a:srgbClr val="000000"/>
                </a:solidFill>
                <a:latin typeface="Cambria" pitchFamily="18" charset="0"/>
              </a:rPr>
              <a:t>Vai trò ngữ pháp :</a:t>
            </a:r>
            <a:endParaRPr lang="en-US" sz="2400" b="1"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22" presetClass="emph" presetSubtype="0" repeatCount="2000" fill="hold" grpId="1" nodeType="afterEffect">
                                  <p:stCondLst>
                                    <p:cond delay="0"/>
                                  </p:stCondLst>
                                  <p:childTnLst>
                                    <p:animClr clrSpc="hsl" dir="cw">
                                      <p:cBhvr override="childStyle">
                                        <p:cTn id="10" dur="500" fill="hold"/>
                                        <p:tgtEl>
                                          <p:spTgt spid="8"/>
                                        </p:tgtEl>
                                        <p:attrNameLst>
                                          <p:attrName>style.color</p:attrName>
                                        </p:attrNameLst>
                                      </p:cBhvr>
                                      <p:by>
                                        <p:hsl h="-7200000" s="0" l="0"/>
                                      </p:by>
                                    </p:animClr>
                                    <p:animClr clrSpc="hsl" dir="cw">
                                      <p:cBhvr>
                                        <p:cTn id="11" dur="500" fill="hold"/>
                                        <p:tgtEl>
                                          <p:spTgt spid="8"/>
                                        </p:tgtEl>
                                        <p:attrNameLst>
                                          <p:attrName>fillcolor</p:attrName>
                                        </p:attrNameLst>
                                      </p:cBhvr>
                                      <p:by>
                                        <p:hsl h="-7200000" s="0" l="0"/>
                                      </p:by>
                                    </p:animClr>
                                    <p:animClr clrSpc="hsl" dir="cw">
                                      <p:cBhvr>
                                        <p:cTn id="12" dur="500" fill="hold"/>
                                        <p:tgtEl>
                                          <p:spTgt spid="8"/>
                                        </p:tgtEl>
                                        <p:attrNameLst>
                                          <p:attrName>stroke.color</p:attrName>
                                        </p:attrNameLst>
                                      </p:cBhvr>
                                      <p:by>
                                        <p:hsl h="-7200000" s="0" l="0"/>
                                      </p:by>
                                    </p:animClr>
                                    <p:set>
                                      <p:cBhvr>
                                        <p:cTn id="13" dur="500" fill="hold"/>
                                        <p:tgtEl>
                                          <p:spTgt spid="8"/>
                                        </p:tgtEl>
                                        <p:attrNameLst>
                                          <p:attrName>fill.type</p:attrName>
                                        </p:attrNameLst>
                                      </p:cBhvr>
                                      <p:to>
                                        <p:strVal val="solid"/>
                                      </p:to>
                                    </p:set>
                                  </p:childTnLst>
                                  <p:subTnLst>
                                    <p:animClr>
                                      <p:cBhvr override="childStyle">
                                        <p:cTn dur="1" fill="hold" display="0" masterRel="nextClick" afterEffect="1"/>
                                        <p:tgtEl>
                                          <p:spTgt spid="8"/>
                                        </p:tgtEl>
                                        <p:attrNameLst>
                                          <p:attrName>ppt_c</p:attrName>
                                        </p:attrNameLst>
                                      </p:cBhvr>
                                      <p:to>
                                        <a:srgbClr val="FF0066"/>
                                      </p:to>
                                    </p:animClr>
                                  </p:sub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trips(down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down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strips(down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trips(down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strips(down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strips(downLeft)">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26"/>
                                        </p:tgtEl>
                                        <p:attrNameLst>
                                          <p:attrName>style.visibility</p:attrName>
                                        </p:attrNameLst>
                                      </p:cBhvr>
                                      <p:to>
                                        <p:strVal val="visible"/>
                                      </p:to>
                                    </p:set>
                                    <p:anim calcmode="discrete" valueType="clr">
                                      <p:cBhvr override="childStyle">
                                        <p:cTn id="64"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6"/>
                                        </p:tgtEl>
                                        <p:attrNameLst>
                                          <p:attrName>fillcolor</p:attrName>
                                        </p:attrNameLst>
                                      </p:cBhvr>
                                      <p:tavLst>
                                        <p:tav tm="0">
                                          <p:val>
                                            <p:clrVal>
                                              <a:schemeClr val="accent2"/>
                                            </p:clrVal>
                                          </p:val>
                                        </p:tav>
                                        <p:tav tm="50000">
                                          <p:val>
                                            <p:clrVal>
                                              <a:schemeClr val="hlink"/>
                                            </p:clrVal>
                                          </p:val>
                                        </p:tav>
                                      </p:tavLst>
                                    </p:anim>
                                    <p:set>
                                      <p:cBhvr>
                                        <p:cTn id="66" dur="80"/>
                                        <p:tgtEl>
                                          <p:spTgt spid="26"/>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27"/>
                                        </p:tgtEl>
                                        <p:attrNameLst>
                                          <p:attrName>style.visibility</p:attrName>
                                        </p:attrNameLst>
                                      </p:cBhvr>
                                      <p:to>
                                        <p:strVal val="visible"/>
                                      </p:to>
                                    </p:set>
                                    <p:anim calcmode="discrete" valueType="clr">
                                      <p:cBhvr override="childStyle">
                                        <p:cTn id="71"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7"/>
                                        </p:tgtEl>
                                        <p:attrNameLst>
                                          <p:attrName>fillcolor</p:attrName>
                                        </p:attrNameLst>
                                      </p:cBhvr>
                                      <p:tavLst>
                                        <p:tav tm="0">
                                          <p:val>
                                            <p:clrVal>
                                              <a:schemeClr val="accent2"/>
                                            </p:clrVal>
                                          </p:val>
                                        </p:tav>
                                        <p:tav tm="50000">
                                          <p:val>
                                            <p:clrVal>
                                              <a:schemeClr val="hlink"/>
                                            </p:clrVal>
                                          </p:val>
                                        </p:tav>
                                      </p:tavLst>
                                    </p:anim>
                                    <p:set>
                                      <p:cBhvr>
                                        <p:cTn id="73"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10" grpId="0"/>
      <p:bldP spid="11" grpId="0"/>
      <p:bldP spid="13" grpId="0" animBg="1"/>
      <p:bldP spid="14" grpId="0" animBg="1"/>
      <p:bldP spid="15" grpId="0" animBg="1"/>
      <p:bldP spid="22" grpId="0"/>
      <p:bldP spid="23" grpId="0"/>
      <p:bldP spid="25" grpId="0"/>
      <p:bldP spid="26" grpId="0"/>
      <p:bldP spid="27" grpId="0"/>
    </p:bldLst>
  </p:timing>
</p:sld>
</file>

<file path=ppt/theme/theme1.xml><?xml version="1.0" encoding="utf-8"?>
<a:theme xmlns:a="http://schemas.openxmlformats.org/drawingml/2006/main" name="574TGp_natural_light_ani">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574TGp_natural_light_ani</Template>
  <TotalTime>754</TotalTime>
  <Words>1136</Words>
  <Application>Microsoft Office PowerPoint</Application>
  <PresentationFormat>On-screen Show (4:3)</PresentationFormat>
  <Paragraphs>170</Paragraphs>
  <Slides>21</Slides>
  <Notes>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574TGp_natural_light_ani</vt:lpstr>
      <vt:lpstr>TIẾT 44  THÀNH NGỮ</vt:lpstr>
      <vt:lpstr>NỘI DUNG</vt:lpstr>
      <vt:lpstr>I – THẾ NÀO LÀ THÀNH NGỮ ?</vt:lpstr>
      <vt:lpstr>I – THẾ NÀO LÀ THÀNH NGỮ ?</vt:lpstr>
      <vt:lpstr>II – NGHĨA CỦA THÀNH NGỮ </vt:lpstr>
      <vt:lpstr>II – NGHĨA CỦA THÀNH NGỮ </vt:lpstr>
      <vt:lpstr>II – NGHĨA CỦA THÀNH NGỮ </vt:lpstr>
      <vt:lpstr>BÀI TẬP NHANH</vt:lpstr>
      <vt:lpstr>III – SỬ DỤNG THÀNH NGỮ </vt:lpstr>
      <vt:lpstr>III – SỬ DỤNG THÀNH NGỮ </vt:lpstr>
      <vt:lpstr>IV – LUYỆN TẬP</vt:lpstr>
      <vt:lpstr>IV – LUYỆN TẬP</vt:lpstr>
      <vt:lpstr>IV – LUYỆN TẬP</vt:lpstr>
      <vt:lpstr>Slide 14</vt:lpstr>
      <vt:lpstr>Slide 15</vt:lpstr>
      <vt:lpstr>Slide 16</vt:lpstr>
      <vt:lpstr>Slide 17</vt:lpstr>
      <vt:lpstr>Slide 18</vt:lpstr>
      <vt:lpstr>Slide 19</vt:lpstr>
      <vt:lpstr>Slide 20</vt:lpstr>
      <vt:lpstr>Slide 21</vt:lpstr>
    </vt:vector>
  </TitlesOfParts>
  <Company>TTDV - Cholimex MEI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Hp</dc:creator>
  <cp:lastModifiedBy>Hp</cp:lastModifiedBy>
  <cp:revision>82</cp:revision>
  <dcterms:created xsi:type="dcterms:W3CDTF">2013-10-21T11:19:42Z</dcterms:created>
  <dcterms:modified xsi:type="dcterms:W3CDTF">2013-10-31T14:58:44Z</dcterms:modified>
</cp:coreProperties>
</file>